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5.jpg" ContentType="image/jpg"/>
  <Override PartName="/ppt/notesSlides/notesSlide3.xml" ContentType="application/vnd.openxmlformats-officedocument.presentationml.notesSlide+xml"/>
  <Override PartName="/ppt/media/image6.jpg" ContentType="image/jpg"/>
  <Override PartName="/ppt/notesSlides/notesSlide4.xml" ContentType="application/vnd.openxmlformats-officedocument.presentationml.notesSlide+xml"/>
  <Override PartName="/ppt/media/image8.jpg" ContentType="image/jp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10.jpg" ContentType="image/jpg"/>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11.jpg" ContentType="image/jpg"/>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13.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1" r:id="rId4"/>
  </p:sldMasterIdLst>
  <p:notesMasterIdLst>
    <p:notesMasterId r:id="rId33"/>
  </p:notesMasterIdLst>
  <p:handoutMasterIdLst>
    <p:handoutMasterId r:id="rId34"/>
  </p:handoutMasterIdLst>
  <p:sldIdLst>
    <p:sldId id="267" r:id="rId5"/>
    <p:sldId id="282" r:id="rId6"/>
    <p:sldId id="322" r:id="rId7"/>
    <p:sldId id="323" r:id="rId8"/>
    <p:sldId id="285" r:id="rId9"/>
    <p:sldId id="286" r:id="rId10"/>
    <p:sldId id="324" r:id="rId11"/>
    <p:sldId id="325" r:id="rId12"/>
    <p:sldId id="326" r:id="rId13"/>
    <p:sldId id="299" r:id="rId14"/>
    <p:sldId id="300" r:id="rId15"/>
    <p:sldId id="327" r:id="rId16"/>
    <p:sldId id="302" r:id="rId17"/>
    <p:sldId id="321" r:id="rId18"/>
    <p:sldId id="303" r:id="rId19"/>
    <p:sldId id="304" r:id="rId20"/>
    <p:sldId id="305" r:id="rId21"/>
    <p:sldId id="306" r:id="rId22"/>
    <p:sldId id="307" r:id="rId23"/>
    <p:sldId id="308" r:id="rId24"/>
    <p:sldId id="309" r:id="rId25"/>
    <p:sldId id="310" r:id="rId26"/>
    <p:sldId id="311" r:id="rId27"/>
    <p:sldId id="314" r:id="rId28"/>
    <p:sldId id="319" r:id="rId29"/>
    <p:sldId id="315" r:id="rId30"/>
    <p:sldId id="316" r:id="rId31"/>
    <p:sldId id="317" r:id="rId32"/>
  </p:sldIdLst>
  <p:sldSz cx="9144000" cy="5143500" type="screen16x9"/>
  <p:notesSz cx="7010400" cy="9296400"/>
  <p:defaultText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9500"/>
    <a:srgbClr val="6C3A77"/>
    <a:srgbClr val="8ABA3C"/>
    <a:srgbClr val="81AE38"/>
    <a:srgbClr val="8CBD3D"/>
    <a:srgbClr val="769F33"/>
    <a:srgbClr val="688B2D"/>
    <a:srgbClr val="5F9BAF"/>
    <a:srgbClr val="E572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53" autoAdjust="0"/>
    <p:restoredTop sz="86691" autoAdjust="0"/>
  </p:normalViewPr>
  <p:slideViewPr>
    <p:cSldViewPr>
      <p:cViewPr varScale="1">
        <p:scale>
          <a:sx n="69" d="100"/>
          <a:sy n="69" d="100"/>
        </p:scale>
        <p:origin x="-102" y="-35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29" d="100"/>
          <a:sy n="129" d="100"/>
        </p:scale>
        <p:origin x="-3040" y="-112"/>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930" tIns="46465" rIns="92930" bIns="46465" rtlCol="0"/>
          <a:lstStyle>
            <a:lvl1pPr algn="l">
              <a:defRPr sz="1200"/>
            </a:lvl1pPr>
          </a:lstStyle>
          <a:p>
            <a:endParaRPr lang="en-US" dirty="0">
              <a:latin typeface="Segoe UI Light" pitchFamily="34" charset="0"/>
            </a:endParaRPr>
          </a:p>
        </p:txBody>
      </p:sp>
      <p:sp>
        <p:nvSpPr>
          <p:cNvPr id="3" name="Date Placeholder 2"/>
          <p:cNvSpPr>
            <a:spLocks noGrp="1"/>
          </p:cNvSpPr>
          <p:nvPr>
            <p:ph type="dt" sz="quarter" idx="1"/>
          </p:nvPr>
        </p:nvSpPr>
        <p:spPr>
          <a:xfrm>
            <a:off x="3970940" y="0"/>
            <a:ext cx="3037840" cy="464820"/>
          </a:xfrm>
          <a:prstGeom prst="rect">
            <a:avLst/>
          </a:prstGeom>
        </p:spPr>
        <p:txBody>
          <a:bodyPr vert="horz" lIns="92930" tIns="46465" rIns="92930" bIns="46465" rtlCol="0"/>
          <a:lstStyle>
            <a:lvl1pPr algn="r">
              <a:defRPr sz="1200"/>
            </a:lvl1pPr>
          </a:lstStyle>
          <a:p>
            <a:fld id="{61FE9635-8DB6-4044-8D11-7AAFB69160BE}" type="datetimeFigureOut">
              <a:rPr lang="en-US" smtClean="0">
                <a:latin typeface="Segoe UI Light" pitchFamily="34" charset="0"/>
              </a:rPr>
              <a:pPr/>
              <a:t>11/1/2016</a:t>
            </a:fld>
            <a:endParaRPr lang="en-US" dirty="0">
              <a:latin typeface="Segoe UI Light" pitchFamily="34" charset="0"/>
            </a:endParaRPr>
          </a:p>
        </p:txBody>
      </p:sp>
      <p:sp>
        <p:nvSpPr>
          <p:cNvPr id="4" name="Footer Placeholder 3"/>
          <p:cNvSpPr>
            <a:spLocks noGrp="1"/>
          </p:cNvSpPr>
          <p:nvPr>
            <p:ph type="ftr" sz="quarter" idx="2"/>
          </p:nvPr>
        </p:nvSpPr>
        <p:spPr>
          <a:xfrm>
            <a:off x="0" y="8829968"/>
            <a:ext cx="3037840" cy="464820"/>
          </a:xfrm>
          <a:prstGeom prst="rect">
            <a:avLst/>
          </a:prstGeom>
        </p:spPr>
        <p:txBody>
          <a:bodyPr vert="horz" lIns="92930" tIns="46465" rIns="92930" bIns="46465" rtlCol="0" anchor="b"/>
          <a:lstStyle>
            <a:lvl1pPr algn="l">
              <a:defRPr sz="1200"/>
            </a:lvl1pPr>
          </a:lstStyle>
          <a:p>
            <a:endParaRPr lang="en-US" dirty="0">
              <a:latin typeface="Segoe UI Light" pitchFamily="34" charset="0"/>
            </a:endParaRPr>
          </a:p>
        </p:txBody>
      </p:sp>
      <p:sp>
        <p:nvSpPr>
          <p:cNvPr id="5" name="Slide Number Placeholder 4"/>
          <p:cNvSpPr>
            <a:spLocks noGrp="1"/>
          </p:cNvSpPr>
          <p:nvPr>
            <p:ph type="sldNum" sz="quarter" idx="3"/>
          </p:nvPr>
        </p:nvSpPr>
        <p:spPr>
          <a:xfrm>
            <a:off x="3970940" y="8829968"/>
            <a:ext cx="3037840" cy="464820"/>
          </a:xfrm>
          <a:prstGeom prst="rect">
            <a:avLst/>
          </a:prstGeom>
        </p:spPr>
        <p:txBody>
          <a:bodyPr vert="horz" lIns="92930" tIns="46465" rIns="92930" bIns="46465" rtlCol="0" anchor="b"/>
          <a:lstStyle>
            <a:lvl1pPr algn="r">
              <a:defRPr sz="1200"/>
            </a:lvl1pPr>
          </a:lstStyle>
          <a:p>
            <a:fld id="{2D2FA1CA-7490-463D-B745-C9B4BA55BB2F}" type="slidenum">
              <a:rPr lang="en-US" smtClean="0">
                <a:latin typeface="Segoe UI Light" pitchFamily="34" charset="0"/>
              </a:rPr>
              <a:pPr/>
              <a:t>‹#›</a:t>
            </a:fld>
            <a:endParaRPr lang="en-US" dirty="0">
              <a:latin typeface="Segoe UI Light" pitchFamily="34" charset="0"/>
            </a:endParaRPr>
          </a:p>
        </p:txBody>
      </p:sp>
    </p:spTree>
    <p:extLst>
      <p:ext uri="{BB962C8B-B14F-4D97-AF65-F5344CB8AC3E}">
        <p14:creationId xmlns:p14="http://schemas.microsoft.com/office/powerpoint/2010/main" val="1903529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930" tIns="46465" rIns="92930" bIns="46465" rtlCol="0"/>
          <a:lstStyle>
            <a:lvl1pPr algn="l">
              <a:defRPr sz="1200">
                <a:latin typeface="Segoe UI Light" pitchFamily="34" charset="0"/>
              </a:defRPr>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2930" tIns="46465" rIns="92930" bIns="46465" rtlCol="0"/>
          <a:lstStyle>
            <a:lvl1pPr algn="r">
              <a:defRPr sz="1200">
                <a:latin typeface="Segoe UI Light" pitchFamily="34" charset="0"/>
              </a:defRPr>
            </a:lvl1pPr>
          </a:lstStyle>
          <a:p>
            <a:fld id="{B74433D1-1BE7-47BB-9A7A-53E534EE3FD0}" type="datetimeFigureOut">
              <a:rPr lang="en-US" smtClean="0"/>
              <a:pPr/>
              <a:t>11/1/2016</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2930" tIns="46465" rIns="92930" bIns="4646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8"/>
            <a:ext cx="3037840" cy="464820"/>
          </a:xfrm>
          <a:prstGeom prst="rect">
            <a:avLst/>
          </a:prstGeom>
        </p:spPr>
        <p:txBody>
          <a:bodyPr vert="horz" lIns="92930" tIns="46465" rIns="92930" bIns="46465" rtlCol="0" anchor="b"/>
          <a:lstStyle>
            <a:lvl1pPr algn="l">
              <a:defRPr sz="1200">
                <a:latin typeface="Segoe UI Light" pitchFamily="34" charset="0"/>
              </a:defRPr>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2930" tIns="46465" rIns="92930" bIns="46465" rtlCol="0" anchor="b"/>
          <a:lstStyle>
            <a:lvl1pPr algn="r">
              <a:defRPr sz="1200">
                <a:latin typeface="Segoe UI Light" pitchFamily="34" charset="0"/>
              </a:defRPr>
            </a:lvl1pPr>
          </a:lstStyle>
          <a:p>
            <a:fld id="{91900A6A-F631-4DE5-85CD-60A32C70D696}" type="slidenum">
              <a:rPr lang="en-US" smtClean="0"/>
              <a:pPr/>
              <a:t>‹#›</a:t>
            </a:fld>
            <a:endParaRPr lang="en-US" dirty="0"/>
          </a:p>
        </p:txBody>
      </p:sp>
    </p:spTree>
    <p:extLst>
      <p:ext uri="{BB962C8B-B14F-4D97-AF65-F5344CB8AC3E}">
        <p14:creationId xmlns:p14="http://schemas.microsoft.com/office/powerpoint/2010/main" val="1084631570"/>
      </p:ext>
    </p:extLst>
  </p:cSld>
  <p:clrMap bg1="lt1" tx1="dk1" bg2="lt2" tx2="dk2" accent1="accent1" accent2="accent2" accent3="accent3" accent4="accent4" accent5="accent5" accent6="accent6" hlink="hlink" folHlink="folHlink"/>
  <p:notesStyle>
    <a:lvl1pPr marL="0" algn="l" defTabSz="913031" rtl="0" eaLnBrk="1" latinLnBrk="0" hangingPunct="1">
      <a:defRPr sz="1200" kern="1200">
        <a:solidFill>
          <a:schemeClr val="tx1"/>
        </a:solidFill>
        <a:latin typeface="Segoe UI Light" pitchFamily="34" charset="0"/>
        <a:ea typeface="+mn-ea"/>
        <a:cs typeface="+mn-cs"/>
      </a:defRPr>
    </a:lvl1pPr>
    <a:lvl2pPr marL="456514" algn="l" defTabSz="913031" rtl="0" eaLnBrk="1" latinLnBrk="0" hangingPunct="1">
      <a:defRPr sz="1200" kern="1200">
        <a:solidFill>
          <a:schemeClr val="tx1"/>
        </a:solidFill>
        <a:latin typeface="Segoe UI Light" pitchFamily="34" charset="0"/>
        <a:ea typeface="+mn-ea"/>
        <a:cs typeface="+mn-cs"/>
      </a:defRPr>
    </a:lvl2pPr>
    <a:lvl3pPr marL="913031" algn="l" defTabSz="913031" rtl="0" eaLnBrk="1" latinLnBrk="0" hangingPunct="1">
      <a:defRPr sz="1200" kern="1200">
        <a:solidFill>
          <a:schemeClr val="tx1"/>
        </a:solidFill>
        <a:latin typeface="Segoe UI Light" pitchFamily="34" charset="0"/>
        <a:ea typeface="+mn-ea"/>
        <a:cs typeface="+mn-cs"/>
      </a:defRPr>
    </a:lvl3pPr>
    <a:lvl4pPr marL="1369544" algn="l" defTabSz="913031" rtl="0" eaLnBrk="1" latinLnBrk="0" hangingPunct="1">
      <a:defRPr sz="1200" kern="1200">
        <a:solidFill>
          <a:schemeClr val="tx1"/>
        </a:solidFill>
        <a:latin typeface="Segoe UI Light" pitchFamily="34" charset="0"/>
        <a:ea typeface="+mn-ea"/>
        <a:cs typeface="+mn-cs"/>
      </a:defRPr>
    </a:lvl4pPr>
    <a:lvl5pPr marL="1826060" algn="l" defTabSz="913031" rtl="0" eaLnBrk="1" latinLnBrk="0" hangingPunct="1">
      <a:defRPr sz="1200" kern="1200">
        <a:solidFill>
          <a:schemeClr val="tx1"/>
        </a:solidFill>
        <a:latin typeface="Segoe UI Light" pitchFamily="34" charset="0"/>
        <a:ea typeface="+mn-ea"/>
        <a:cs typeface="+mn-cs"/>
      </a:defRPr>
    </a:lvl5pPr>
    <a:lvl6pPr marL="2282580" algn="l" defTabSz="913031" rtl="0" eaLnBrk="1" latinLnBrk="0" hangingPunct="1">
      <a:defRPr sz="1200" kern="1200">
        <a:solidFill>
          <a:schemeClr val="tx1"/>
        </a:solidFill>
        <a:latin typeface="+mn-lt"/>
        <a:ea typeface="+mn-ea"/>
        <a:cs typeface="+mn-cs"/>
      </a:defRPr>
    </a:lvl6pPr>
    <a:lvl7pPr marL="2739088" algn="l" defTabSz="913031" rtl="0" eaLnBrk="1" latinLnBrk="0" hangingPunct="1">
      <a:defRPr sz="1200" kern="1200">
        <a:solidFill>
          <a:schemeClr val="tx1"/>
        </a:solidFill>
        <a:latin typeface="+mn-lt"/>
        <a:ea typeface="+mn-ea"/>
        <a:cs typeface="+mn-cs"/>
      </a:defRPr>
    </a:lvl7pPr>
    <a:lvl8pPr marL="3195603" algn="l" defTabSz="913031" rtl="0" eaLnBrk="1" latinLnBrk="0" hangingPunct="1">
      <a:defRPr sz="1200" kern="1200">
        <a:solidFill>
          <a:schemeClr val="tx1"/>
        </a:solidFill>
        <a:latin typeface="+mn-lt"/>
        <a:ea typeface="+mn-ea"/>
        <a:cs typeface="+mn-cs"/>
      </a:defRPr>
    </a:lvl8pPr>
    <a:lvl9pPr marL="3652119" algn="l" defTabSz="91303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648612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038150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76210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546217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605138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Bullet 1 – it’s important for your sponsor to write a customized career mentoring plan for you.</a:t>
            </a:r>
            <a:endParaRPr lang="en-US" dirty="0"/>
          </a:p>
        </p:txBody>
      </p:sp>
      <p:sp>
        <p:nvSpPr>
          <p:cNvPr id="4" name="Slide Number Placeholder 3"/>
          <p:cNvSpPr>
            <a:spLocks noGrp="1"/>
          </p:cNvSpPr>
          <p:nvPr>
            <p:ph type="sldNum" sz="quarter" idx="10"/>
          </p:nvPr>
        </p:nvSpPr>
        <p:spPr/>
        <p:txBody>
          <a:bodyPr/>
          <a:lstStyle/>
          <a:p>
            <a:fld id="{6CBB8763-AB44-40E5-8C5E-BC5F769483ED}" type="slidenum">
              <a:rPr lang="en-US" smtClean="0"/>
              <a:t>24</a:t>
            </a:fld>
            <a:endParaRPr lang="en-US"/>
          </a:p>
        </p:txBody>
      </p:sp>
    </p:spTree>
    <p:extLst>
      <p:ext uri="{BB962C8B-B14F-4D97-AF65-F5344CB8AC3E}">
        <p14:creationId xmlns:p14="http://schemas.microsoft.com/office/powerpoint/2010/main" val="3333813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00A6A-F631-4DE5-85CD-60A32C70D696}" type="slidenum">
              <a:rPr lang="en-US" smtClean="0"/>
              <a:pPr/>
              <a:t>25</a:t>
            </a:fld>
            <a:endParaRPr lang="en-US" dirty="0"/>
          </a:p>
        </p:txBody>
      </p:sp>
    </p:spTree>
    <p:extLst>
      <p:ext uri="{BB962C8B-B14F-4D97-AF65-F5344CB8AC3E}">
        <p14:creationId xmlns:p14="http://schemas.microsoft.com/office/powerpoint/2010/main" val="2738307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942535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Of course . . . The first person</a:t>
            </a:r>
            <a:r>
              <a:rPr lang="en-US" baseline="0" dirty="0" smtClean="0"/>
              <a:t> you want to seek help from is your sponsor at your institution.  </a:t>
            </a:r>
            <a:endParaRPr dirty="0"/>
          </a:p>
        </p:txBody>
      </p:sp>
    </p:spTree>
    <p:extLst>
      <p:ext uri="{BB962C8B-B14F-4D97-AF65-F5344CB8AC3E}">
        <p14:creationId xmlns:p14="http://schemas.microsoft.com/office/powerpoint/2010/main" val="3620672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519226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00A6A-F631-4DE5-85CD-60A32C70D696}" type="slidenum">
              <a:rPr lang="en-US" smtClean="0"/>
              <a:pPr/>
              <a:t>7</a:t>
            </a:fld>
            <a:endParaRPr lang="en-US" dirty="0"/>
          </a:p>
        </p:txBody>
      </p:sp>
    </p:spTree>
    <p:extLst>
      <p:ext uri="{BB962C8B-B14F-4D97-AF65-F5344CB8AC3E}">
        <p14:creationId xmlns:p14="http://schemas.microsoft.com/office/powerpoint/2010/main" val="2313774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Search funded application abstracts</a:t>
            </a:r>
            <a:r>
              <a:rPr lang="en-US" baseline="0" dirty="0" smtClean="0"/>
              <a:t> to identify institutes/centers who might have an interest in your research.  </a:t>
            </a:r>
            <a:endParaRPr dirty="0"/>
          </a:p>
        </p:txBody>
      </p:sp>
    </p:spTree>
    <p:extLst>
      <p:ext uri="{BB962C8B-B14F-4D97-AF65-F5344CB8AC3E}">
        <p14:creationId xmlns:p14="http://schemas.microsoft.com/office/powerpoint/2010/main" val="3276898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mtClean="0"/>
              <a:t>If an applicant </a:t>
            </a:r>
            <a:r>
              <a:rPr lang="en-US" dirty="0" smtClean="0"/>
              <a:t>has no clue then CSR staff will do their best to identify the appropriate study section. They are not required to identify a study section.</a:t>
            </a:r>
            <a:endParaRPr dirty="0"/>
          </a:p>
        </p:txBody>
      </p:sp>
    </p:spTree>
    <p:extLst>
      <p:ext uri="{BB962C8B-B14F-4D97-AF65-F5344CB8AC3E}">
        <p14:creationId xmlns:p14="http://schemas.microsoft.com/office/powerpoint/2010/main" val="1096990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be one or multiple slides…..</a:t>
            </a:r>
            <a:endParaRPr lang="en-US" dirty="0"/>
          </a:p>
        </p:txBody>
      </p:sp>
      <p:sp>
        <p:nvSpPr>
          <p:cNvPr id="4" name="Slide Number Placeholder 3"/>
          <p:cNvSpPr>
            <a:spLocks noGrp="1"/>
          </p:cNvSpPr>
          <p:nvPr>
            <p:ph type="sldNum" sz="quarter" idx="10"/>
          </p:nvPr>
        </p:nvSpPr>
        <p:spPr/>
        <p:txBody>
          <a:bodyPr/>
          <a:lstStyle/>
          <a:p>
            <a:fld id="{A5B0BE3E-9718-4DCB-9D4B-DD3E51758C6C}"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020374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Speaking generally . . . </a:t>
            </a:r>
            <a:endParaRPr dirty="0"/>
          </a:p>
        </p:txBody>
      </p:sp>
    </p:spTree>
    <p:extLst>
      <p:ext uri="{BB962C8B-B14F-4D97-AF65-F5344CB8AC3E}">
        <p14:creationId xmlns:p14="http://schemas.microsoft.com/office/powerpoint/2010/main" val="35714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7428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514710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486791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714519"/>
            <a:ext cx="7772400" cy="1102519"/>
          </a:xfrm>
        </p:spPr>
        <p:txBody>
          <a:bodyPr>
            <a:normAutofit/>
          </a:bodyPr>
          <a:lstStyle>
            <a:lvl1pPr>
              <a:defRPr sz="2800" b="1">
                <a:solidFill>
                  <a:schemeClr val="bg1"/>
                </a:solidFill>
                <a:latin typeface="+mj-lt"/>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066800" y="2686050"/>
            <a:ext cx="6400800" cy="1200150"/>
          </a:xfrm>
        </p:spPr>
        <p:txBody>
          <a:bodyPr/>
          <a:lstStyle>
            <a:lvl1pPr marL="0" indent="0" algn="l">
              <a:buNone/>
              <a:defRPr>
                <a:solidFill>
                  <a:schemeClr val="bg1">
                    <a:lumMod val="95000"/>
                  </a:schemeClr>
                </a:solidFill>
                <a:latin typeface="Arial" pitchFamily="34" charset="0"/>
                <a:cs typeface="Arial" pitchFamily="34" charset="0"/>
              </a:defRPr>
            </a:lvl1pPr>
            <a:lvl2pPr marL="456514" indent="0" algn="ctr">
              <a:buNone/>
              <a:defRPr>
                <a:solidFill>
                  <a:schemeClr val="tx1">
                    <a:tint val="75000"/>
                  </a:schemeClr>
                </a:solidFill>
              </a:defRPr>
            </a:lvl2pPr>
            <a:lvl3pPr marL="913031" indent="0" algn="ctr">
              <a:buNone/>
              <a:defRPr>
                <a:solidFill>
                  <a:schemeClr val="tx1">
                    <a:tint val="75000"/>
                  </a:schemeClr>
                </a:solidFill>
              </a:defRPr>
            </a:lvl3pPr>
            <a:lvl4pPr marL="1369544" indent="0" algn="ctr">
              <a:buNone/>
              <a:defRPr>
                <a:solidFill>
                  <a:schemeClr val="tx1">
                    <a:tint val="75000"/>
                  </a:schemeClr>
                </a:solidFill>
              </a:defRPr>
            </a:lvl4pPr>
            <a:lvl5pPr marL="1826060" indent="0" algn="ctr">
              <a:buNone/>
              <a:defRPr>
                <a:solidFill>
                  <a:schemeClr val="tx1">
                    <a:tint val="75000"/>
                  </a:schemeClr>
                </a:solidFill>
              </a:defRPr>
            </a:lvl5pPr>
            <a:lvl6pPr marL="2282580" indent="0" algn="ctr">
              <a:buNone/>
              <a:defRPr>
                <a:solidFill>
                  <a:schemeClr val="tx1">
                    <a:tint val="75000"/>
                  </a:schemeClr>
                </a:solidFill>
              </a:defRPr>
            </a:lvl6pPr>
            <a:lvl7pPr marL="2739088" indent="0" algn="ctr">
              <a:buNone/>
              <a:defRPr>
                <a:solidFill>
                  <a:schemeClr val="tx1">
                    <a:tint val="75000"/>
                  </a:schemeClr>
                </a:solidFill>
              </a:defRPr>
            </a:lvl7pPr>
            <a:lvl8pPr marL="3195603" indent="0" algn="ctr">
              <a:buNone/>
              <a:defRPr>
                <a:solidFill>
                  <a:schemeClr val="tx1">
                    <a:tint val="75000"/>
                  </a:schemeClr>
                </a:solidFill>
              </a:defRPr>
            </a:lvl8pPr>
            <a:lvl9pPr marL="365211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80718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607350"/>
            <a:ext cx="7772400" cy="1021556"/>
          </a:xfrm>
        </p:spPr>
        <p:txBody>
          <a:bodyPr anchor="t">
            <a:normAutofit/>
          </a:bodyPr>
          <a:lstStyle>
            <a:lvl1pPr algn="l">
              <a:defRPr sz="2800" b="1" cap="none">
                <a:solidFill>
                  <a:schemeClr val="tx1"/>
                </a:solidFill>
                <a:latin typeface="+mj-lt"/>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30660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0" y="228600"/>
            <a:ext cx="8229600" cy="571500"/>
          </a:xfrm>
        </p:spPr>
        <p:txBody>
          <a:bodyPr/>
          <a:lstStyle>
            <a:lvl1pPr>
              <a:defRPr b="1"/>
            </a:lvl1pPr>
          </a:lstStyle>
          <a:p>
            <a:endParaRPr lang="en-US" dirty="0"/>
          </a:p>
        </p:txBody>
      </p:sp>
    </p:spTree>
    <p:extLst>
      <p:ext uri="{BB962C8B-B14F-4D97-AF65-F5344CB8AC3E}">
        <p14:creationId xmlns:p14="http://schemas.microsoft.com/office/powerpoint/2010/main" val="2612450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Arial"/>
                <a:cs typeface="Arial"/>
              </a:defRPr>
            </a:lvl1pPr>
          </a:lstStyle>
          <a:p>
            <a:endParaRPr/>
          </a:p>
        </p:txBody>
      </p:sp>
      <p:sp>
        <p:nvSpPr>
          <p:cNvPr id="3" name="Holder 3"/>
          <p:cNvSpPr>
            <a:spLocks noGrp="1"/>
          </p:cNvSpPr>
          <p:nvPr>
            <p:ph type="ftr" sz="quarter" idx="5"/>
          </p:nvPr>
        </p:nvSpPr>
        <p:spPr>
          <a:xfrm>
            <a:off x="3108961" y="4783455"/>
            <a:ext cx="2926079" cy="257175"/>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11/1/2016</a:t>
            </a:fld>
            <a:endParaRPr lang="en-US"/>
          </a:p>
        </p:txBody>
      </p:sp>
      <p:sp>
        <p:nvSpPr>
          <p:cNvPr id="5" name="Holder 5"/>
          <p:cNvSpPr>
            <a:spLocks noGrp="1"/>
          </p:cNvSpPr>
          <p:nvPr>
            <p:ph type="sldNum" sz="quarter" idx="7"/>
          </p:nvPr>
        </p:nvSpPr>
        <p:spPr>
          <a:xfrm>
            <a:off x="6583680" y="4783455"/>
            <a:ext cx="2103120" cy="257175"/>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50506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normAutofit/>
          </a:bodyPr>
          <a:lstStyle>
            <a:lvl1pPr algn="l">
              <a:defRPr sz="28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28700"/>
            <a:ext cx="8229600" cy="3314700"/>
          </a:xfrm>
        </p:spPr>
        <p:txBody>
          <a:bodyPr/>
          <a:lstStyle>
            <a:lvl2pPr>
              <a:defRPr/>
            </a:lvl2pPr>
            <a:lvl3pPr marL="635000" indent="-292100">
              <a:buFont typeface="Arial" pitchFamily="34" charset="0"/>
              <a:buChar char="−"/>
              <a:defRPr baseline="0"/>
            </a:lvl3pPr>
            <a:lvl4pPr marL="914400" indent="-228600">
              <a:buFont typeface="Arial" pitchFamily="34" charset="0"/>
              <a:buChar char="•"/>
              <a:defRPr/>
            </a:lvl4pPr>
            <a:lvl5pPr marL="1257300" indent="-279400">
              <a:defRPr/>
            </a:lvl5pPr>
          </a:lstStyle>
          <a:p>
            <a:pPr lvl="0"/>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endParaRPr lang="en-US" dirty="0"/>
          </a:p>
        </p:txBody>
      </p:sp>
    </p:spTree>
    <p:extLst>
      <p:ext uri="{BB962C8B-B14F-4D97-AF65-F5344CB8AC3E}">
        <p14:creationId xmlns:p14="http://schemas.microsoft.com/office/powerpoint/2010/main" val="1494584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normAutofit/>
          </a:bodyPr>
          <a:lstStyle>
            <a:lvl1pPr>
              <a:defRPr sz="28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971551"/>
            <a:ext cx="4040188" cy="479822"/>
          </a:xfrm>
        </p:spPr>
        <p:txBody>
          <a:bodyPr anchor="b">
            <a:normAutofit/>
          </a:bodyPr>
          <a:lstStyle>
            <a:lvl1pPr marL="0" indent="0">
              <a:buNone/>
              <a:defRPr sz="2200" b="0">
                <a:latin typeface="Arial" pitchFamily="34" charset="0"/>
                <a:cs typeface="Arial" pitchFamily="34" charset="0"/>
              </a:defRPr>
            </a:lvl1pPr>
            <a:lvl2pPr marL="456514" indent="0">
              <a:buNone/>
              <a:defRPr sz="2000" b="1"/>
            </a:lvl2pPr>
            <a:lvl3pPr marL="913031" indent="0">
              <a:buNone/>
              <a:defRPr sz="1800" b="1"/>
            </a:lvl3pPr>
            <a:lvl4pPr marL="1369544" indent="0">
              <a:buNone/>
              <a:defRPr sz="1600" b="1"/>
            </a:lvl4pPr>
            <a:lvl5pPr marL="1826060" indent="0">
              <a:buNone/>
              <a:defRPr sz="1600" b="1"/>
            </a:lvl5pPr>
            <a:lvl6pPr marL="2282580" indent="0">
              <a:buNone/>
              <a:defRPr sz="1600" b="1"/>
            </a:lvl6pPr>
            <a:lvl7pPr marL="2739088" indent="0">
              <a:buNone/>
              <a:defRPr sz="1600" b="1"/>
            </a:lvl7pPr>
            <a:lvl8pPr marL="3195603" indent="0">
              <a:buNone/>
              <a:defRPr sz="1600" b="1"/>
            </a:lvl8pPr>
            <a:lvl9pPr marL="3652119"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451391"/>
            <a:ext cx="4040188" cy="2883694"/>
          </a:xfrm>
        </p:spPr>
        <p:txBody>
          <a:bodyPr>
            <a:normAutofit/>
          </a:bodyPr>
          <a:lstStyle>
            <a:lvl1pPr>
              <a:defRPr sz="22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52" y="971551"/>
            <a:ext cx="4041775" cy="479822"/>
          </a:xfrm>
        </p:spPr>
        <p:txBody>
          <a:bodyPr anchor="b">
            <a:normAutofit/>
          </a:bodyPr>
          <a:lstStyle>
            <a:lvl1pPr marL="0" indent="0">
              <a:buNone/>
              <a:defRPr sz="2200" b="0">
                <a:latin typeface="Arial" pitchFamily="34" charset="0"/>
                <a:cs typeface="Arial" pitchFamily="34" charset="0"/>
              </a:defRPr>
            </a:lvl1pPr>
            <a:lvl2pPr marL="456514" indent="0">
              <a:buNone/>
              <a:defRPr sz="2000" b="1"/>
            </a:lvl2pPr>
            <a:lvl3pPr marL="913031" indent="0">
              <a:buNone/>
              <a:defRPr sz="1800" b="1"/>
            </a:lvl3pPr>
            <a:lvl4pPr marL="1369544" indent="0">
              <a:buNone/>
              <a:defRPr sz="1600" b="1"/>
            </a:lvl4pPr>
            <a:lvl5pPr marL="1826060" indent="0">
              <a:buNone/>
              <a:defRPr sz="1600" b="1"/>
            </a:lvl5pPr>
            <a:lvl6pPr marL="2282580" indent="0">
              <a:buNone/>
              <a:defRPr sz="1600" b="1"/>
            </a:lvl6pPr>
            <a:lvl7pPr marL="2739088" indent="0">
              <a:buNone/>
              <a:defRPr sz="1600" b="1"/>
            </a:lvl7pPr>
            <a:lvl8pPr marL="3195603" indent="0">
              <a:buNone/>
              <a:defRPr sz="1600" b="1"/>
            </a:lvl8pPr>
            <a:lvl9pPr marL="3652119"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52" y="1451391"/>
            <a:ext cx="4041775" cy="2883694"/>
          </a:xfrm>
        </p:spPr>
        <p:txBody>
          <a:bodyPr>
            <a:normAutofit/>
          </a:bodyPr>
          <a:lstStyle>
            <a:lvl1pPr>
              <a:defRPr sz="22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66041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607350"/>
            <a:ext cx="7772400" cy="1021556"/>
          </a:xfrm>
        </p:spPr>
        <p:txBody>
          <a:bodyPr anchor="t">
            <a:normAutofit/>
          </a:bodyPr>
          <a:lstStyle>
            <a:lvl1pPr algn="l">
              <a:defRPr sz="2800" b="1" cap="none">
                <a:solidFill>
                  <a:schemeClr val="tx1"/>
                </a:solidFill>
                <a:latin typeface="+mj-lt"/>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24071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normAutofit/>
          </a:bodyPr>
          <a:lstStyle>
            <a:lvl1pPr algn="l">
              <a:defRPr sz="28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28700"/>
            <a:ext cx="8229600" cy="3314700"/>
          </a:xfrm>
        </p:spPr>
        <p:txBody>
          <a:bodyPr/>
          <a:lstStyle>
            <a:lvl2pPr>
              <a:defRPr/>
            </a:lvl2pPr>
            <a:lvl3pPr marL="635000" indent="-292100">
              <a:buFont typeface="Arial" pitchFamily="34" charset="0"/>
              <a:buChar char="−"/>
              <a:defRPr baseline="0"/>
            </a:lvl3pPr>
            <a:lvl4pPr marL="914400" indent="-228600">
              <a:buFont typeface="Arial" pitchFamily="34" charset="0"/>
              <a:buChar char="•"/>
              <a:defRPr/>
            </a:lvl4pPr>
            <a:lvl5pPr marL="1257300" indent="-279400">
              <a:defRPr/>
            </a:lvl5pPr>
          </a:lstStyle>
          <a:p>
            <a:pPr lvl="0"/>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endParaRPr lang="en-US" dirty="0"/>
          </a:p>
        </p:txBody>
      </p:sp>
    </p:spTree>
    <p:extLst>
      <p:ext uri="{BB962C8B-B14F-4D97-AF65-F5344CB8AC3E}">
        <p14:creationId xmlns:p14="http://schemas.microsoft.com/office/powerpoint/2010/main" val="89770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Comparis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normAutofit/>
          </a:bodyPr>
          <a:lstStyle>
            <a:lvl1pPr>
              <a:defRPr sz="28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971551"/>
            <a:ext cx="4040188" cy="479822"/>
          </a:xfrm>
        </p:spPr>
        <p:txBody>
          <a:bodyPr anchor="b">
            <a:normAutofit/>
          </a:bodyPr>
          <a:lstStyle>
            <a:lvl1pPr marL="0" indent="0">
              <a:buNone/>
              <a:defRPr sz="2200" b="0">
                <a:latin typeface="Arial" pitchFamily="34" charset="0"/>
                <a:cs typeface="Arial" pitchFamily="34" charset="0"/>
              </a:defRPr>
            </a:lvl1pPr>
            <a:lvl2pPr marL="456514" indent="0">
              <a:buNone/>
              <a:defRPr sz="2000" b="1"/>
            </a:lvl2pPr>
            <a:lvl3pPr marL="913031" indent="0">
              <a:buNone/>
              <a:defRPr sz="1800" b="1"/>
            </a:lvl3pPr>
            <a:lvl4pPr marL="1369544" indent="0">
              <a:buNone/>
              <a:defRPr sz="1600" b="1"/>
            </a:lvl4pPr>
            <a:lvl5pPr marL="1826060" indent="0">
              <a:buNone/>
              <a:defRPr sz="1600" b="1"/>
            </a:lvl5pPr>
            <a:lvl6pPr marL="2282580" indent="0">
              <a:buNone/>
              <a:defRPr sz="1600" b="1"/>
            </a:lvl6pPr>
            <a:lvl7pPr marL="2739088" indent="0">
              <a:buNone/>
              <a:defRPr sz="1600" b="1"/>
            </a:lvl7pPr>
            <a:lvl8pPr marL="3195603" indent="0">
              <a:buNone/>
              <a:defRPr sz="1600" b="1"/>
            </a:lvl8pPr>
            <a:lvl9pPr marL="3652119"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451391"/>
            <a:ext cx="4040188" cy="2883694"/>
          </a:xfrm>
        </p:spPr>
        <p:txBody>
          <a:bodyPr>
            <a:normAutofit/>
          </a:bodyPr>
          <a:lstStyle>
            <a:lvl1pPr>
              <a:defRPr sz="22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52" y="971551"/>
            <a:ext cx="4041775" cy="479822"/>
          </a:xfrm>
        </p:spPr>
        <p:txBody>
          <a:bodyPr anchor="b">
            <a:normAutofit/>
          </a:bodyPr>
          <a:lstStyle>
            <a:lvl1pPr marL="0" indent="0">
              <a:buNone/>
              <a:defRPr sz="2200" b="0">
                <a:latin typeface="Arial" pitchFamily="34" charset="0"/>
                <a:cs typeface="Arial" pitchFamily="34" charset="0"/>
              </a:defRPr>
            </a:lvl1pPr>
            <a:lvl2pPr marL="456514" indent="0">
              <a:buNone/>
              <a:defRPr sz="2000" b="1"/>
            </a:lvl2pPr>
            <a:lvl3pPr marL="913031" indent="0">
              <a:buNone/>
              <a:defRPr sz="1800" b="1"/>
            </a:lvl3pPr>
            <a:lvl4pPr marL="1369544" indent="0">
              <a:buNone/>
              <a:defRPr sz="1600" b="1"/>
            </a:lvl4pPr>
            <a:lvl5pPr marL="1826060" indent="0">
              <a:buNone/>
              <a:defRPr sz="1600" b="1"/>
            </a:lvl5pPr>
            <a:lvl6pPr marL="2282580" indent="0">
              <a:buNone/>
              <a:defRPr sz="1600" b="1"/>
            </a:lvl6pPr>
            <a:lvl7pPr marL="2739088" indent="0">
              <a:buNone/>
              <a:defRPr sz="1600" b="1"/>
            </a:lvl7pPr>
            <a:lvl8pPr marL="3195603" indent="0">
              <a:buNone/>
              <a:defRPr sz="1600" b="1"/>
            </a:lvl8pPr>
            <a:lvl9pPr marL="3652119"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52" y="1451391"/>
            <a:ext cx="4041775" cy="2883694"/>
          </a:xfrm>
        </p:spPr>
        <p:txBody>
          <a:bodyPr>
            <a:normAutofit/>
          </a:bodyPr>
          <a:lstStyle>
            <a:lvl1pPr>
              <a:defRPr sz="22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62493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607350"/>
            <a:ext cx="7772400" cy="1021556"/>
          </a:xfrm>
        </p:spPr>
        <p:txBody>
          <a:bodyPr anchor="t">
            <a:normAutofit/>
          </a:bodyPr>
          <a:lstStyle>
            <a:lvl1pPr algn="l">
              <a:defRPr sz="2800" b="1" cap="none">
                <a:solidFill>
                  <a:schemeClr val="tx1"/>
                </a:solidFill>
                <a:latin typeface="+mj-lt"/>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95002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normAutofit/>
          </a:bodyPr>
          <a:lstStyle>
            <a:lvl1pPr algn="l">
              <a:defRPr sz="28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28700"/>
            <a:ext cx="8229600" cy="33147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83247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5_Comparis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normAutofit/>
          </a:bodyPr>
          <a:lstStyle>
            <a:lvl1pPr>
              <a:defRPr sz="28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971551"/>
            <a:ext cx="4040188" cy="479822"/>
          </a:xfrm>
        </p:spPr>
        <p:txBody>
          <a:bodyPr anchor="b">
            <a:normAutofit/>
          </a:bodyPr>
          <a:lstStyle>
            <a:lvl1pPr marL="0" indent="0">
              <a:buNone/>
              <a:defRPr sz="2200" b="0">
                <a:latin typeface="Arial" pitchFamily="34" charset="0"/>
                <a:cs typeface="Arial" pitchFamily="34" charset="0"/>
              </a:defRPr>
            </a:lvl1pPr>
            <a:lvl2pPr marL="456514" indent="0">
              <a:buNone/>
              <a:defRPr sz="2000" b="1"/>
            </a:lvl2pPr>
            <a:lvl3pPr marL="913031" indent="0">
              <a:buNone/>
              <a:defRPr sz="1800" b="1"/>
            </a:lvl3pPr>
            <a:lvl4pPr marL="1369544" indent="0">
              <a:buNone/>
              <a:defRPr sz="1600" b="1"/>
            </a:lvl4pPr>
            <a:lvl5pPr marL="1826060" indent="0">
              <a:buNone/>
              <a:defRPr sz="1600" b="1"/>
            </a:lvl5pPr>
            <a:lvl6pPr marL="2282580" indent="0">
              <a:buNone/>
              <a:defRPr sz="1600" b="1"/>
            </a:lvl6pPr>
            <a:lvl7pPr marL="2739088" indent="0">
              <a:buNone/>
              <a:defRPr sz="1600" b="1"/>
            </a:lvl7pPr>
            <a:lvl8pPr marL="3195603" indent="0">
              <a:buNone/>
              <a:defRPr sz="1600" b="1"/>
            </a:lvl8pPr>
            <a:lvl9pPr marL="3652119"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451391"/>
            <a:ext cx="4040188" cy="2883694"/>
          </a:xfrm>
        </p:spPr>
        <p:txBody>
          <a:bodyPr>
            <a:normAutofit/>
          </a:bodyPr>
          <a:lstStyle>
            <a:lvl1pPr>
              <a:defRPr sz="22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52" y="971551"/>
            <a:ext cx="4041775" cy="479822"/>
          </a:xfrm>
        </p:spPr>
        <p:txBody>
          <a:bodyPr anchor="b">
            <a:normAutofit/>
          </a:bodyPr>
          <a:lstStyle>
            <a:lvl1pPr marL="0" indent="0">
              <a:buNone/>
              <a:defRPr sz="2200" b="0">
                <a:latin typeface="Arial" pitchFamily="34" charset="0"/>
                <a:cs typeface="Arial" pitchFamily="34" charset="0"/>
              </a:defRPr>
            </a:lvl1pPr>
            <a:lvl2pPr marL="456514" indent="0">
              <a:buNone/>
              <a:defRPr sz="2000" b="1"/>
            </a:lvl2pPr>
            <a:lvl3pPr marL="913031" indent="0">
              <a:buNone/>
              <a:defRPr sz="1800" b="1"/>
            </a:lvl3pPr>
            <a:lvl4pPr marL="1369544" indent="0">
              <a:buNone/>
              <a:defRPr sz="1600" b="1"/>
            </a:lvl4pPr>
            <a:lvl5pPr marL="1826060" indent="0">
              <a:buNone/>
              <a:defRPr sz="1600" b="1"/>
            </a:lvl5pPr>
            <a:lvl6pPr marL="2282580" indent="0">
              <a:buNone/>
              <a:defRPr sz="1600" b="1"/>
            </a:lvl6pPr>
            <a:lvl7pPr marL="2739088" indent="0">
              <a:buNone/>
              <a:defRPr sz="1600" b="1"/>
            </a:lvl7pPr>
            <a:lvl8pPr marL="3195603" indent="0">
              <a:buNone/>
              <a:defRPr sz="1600" b="1"/>
            </a:lvl8pPr>
            <a:lvl9pPr marL="3652119"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52" y="1451391"/>
            <a:ext cx="4041775" cy="2883694"/>
          </a:xfrm>
        </p:spPr>
        <p:txBody>
          <a:bodyPr>
            <a:normAutofit/>
          </a:bodyPr>
          <a:lstStyle>
            <a:lvl1pPr>
              <a:defRPr sz="22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33296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571500"/>
          </a:xfrm>
          <a:prstGeom prst="rect">
            <a:avLst/>
          </a:prstGeom>
        </p:spPr>
        <p:txBody>
          <a:bodyPr vert="horz" lIns="91305" tIns="45650" rIns="91305" bIns="4565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28700"/>
            <a:ext cx="8229600" cy="3314700"/>
          </a:xfrm>
          <a:prstGeom prst="rect">
            <a:avLst/>
          </a:prstGeom>
        </p:spPr>
        <p:txBody>
          <a:bodyPr vert="horz" lIns="91305" tIns="45650" rIns="91305" bIns="45650" rtlCol="0">
            <a:normAutofit/>
          </a:bodyPr>
          <a:lstStyle/>
          <a:p>
            <a:pPr lvl="0"/>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endParaRPr lang="en-US" dirty="0"/>
          </a:p>
        </p:txBody>
      </p:sp>
    </p:spTree>
    <p:extLst>
      <p:ext uri="{BB962C8B-B14F-4D97-AF65-F5344CB8AC3E}">
        <p14:creationId xmlns:p14="http://schemas.microsoft.com/office/powerpoint/2010/main" val="241589735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40" r:id="rId5"/>
    <p:sldLayoutId id="2147483741" r:id="rId6"/>
    <p:sldLayoutId id="2147483742" r:id="rId7"/>
    <p:sldLayoutId id="2147483736" r:id="rId8"/>
    <p:sldLayoutId id="2147483737" r:id="rId9"/>
    <p:sldLayoutId id="2147483738" r:id="rId10"/>
    <p:sldLayoutId id="2147483739" r:id="rId11"/>
    <p:sldLayoutId id="2147483744"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3031" rtl="0" eaLnBrk="1" latinLnBrk="0" hangingPunct="1">
        <a:spcBef>
          <a:spcPct val="0"/>
        </a:spcBef>
        <a:buNone/>
        <a:defRPr sz="2800" kern="1200">
          <a:solidFill>
            <a:schemeClr val="tx1"/>
          </a:solidFill>
          <a:latin typeface="+mj-lt"/>
          <a:ea typeface="+mj-ea"/>
          <a:cs typeface="Arial" pitchFamily="34" charset="0"/>
        </a:defRPr>
      </a:lvl1pPr>
    </p:titleStyle>
    <p:bodyStyle>
      <a:lvl1pPr marL="342385" indent="-342385" algn="l" defTabSz="913031" rtl="0" eaLnBrk="1" latinLnBrk="0" hangingPunct="1">
        <a:spcBef>
          <a:spcPct val="20000"/>
        </a:spcBef>
        <a:buClr>
          <a:srgbClr val="719500"/>
        </a:buClr>
        <a:buFont typeface="Arial" pitchFamily="34" charset="0"/>
        <a:buChar char="•"/>
        <a:defRPr sz="2200" kern="1200">
          <a:solidFill>
            <a:schemeClr val="tx1"/>
          </a:solidFill>
          <a:latin typeface="Arial" pitchFamily="34" charset="0"/>
          <a:ea typeface="+mn-ea"/>
          <a:cs typeface="Arial" pitchFamily="34" charset="0"/>
        </a:defRPr>
      </a:lvl1pPr>
      <a:lvl2pPr marL="342385" indent="291663" algn="l" defTabSz="913031"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749300" indent="-342900" algn="l" defTabSz="913031" rtl="0" eaLnBrk="1" latinLnBrk="0" hangingPunct="1">
        <a:spcBef>
          <a:spcPct val="20000"/>
        </a:spcBef>
        <a:buFont typeface="Arial" pitchFamily="34" charset="0"/>
        <a:buChar char="−"/>
        <a:tabLst>
          <a:tab pos="976436" algn="l"/>
        </a:tabLst>
        <a:defRPr sz="2200" kern="1200">
          <a:solidFill>
            <a:schemeClr val="tx1"/>
          </a:solidFill>
          <a:latin typeface="Arial" pitchFamily="34" charset="0"/>
          <a:ea typeface="+mn-ea"/>
          <a:cs typeface="Arial" pitchFamily="34" charset="0"/>
        </a:defRPr>
      </a:lvl3pPr>
      <a:lvl4pPr marL="1092200" indent="-292100" algn="l" defTabSz="913031"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4pPr>
      <a:lvl5pPr marL="1485900" indent="-342900" algn="l" defTabSz="913031"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5pPr>
      <a:lvl6pPr marL="2510829"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346"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861"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376"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projectreporter.nih.gov/reporter.cfm"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csr.nih.gov/"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www.csr.nih.gov/" TargetMode="External"/><Relationship Id="rId4" Type="http://schemas.openxmlformats.org/officeDocument/2006/relationships/hyperlink" Target="http://grants.nih.gov/"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hyperlink" Target="https://researchtraining.nih.gov/programs/fellowship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Navigating NIH Peer Review to </a:t>
            </a:r>
            <a:r>
              <a:rPr lang="en-US"/>
              <a:t>Get </a:t>
            </a:r>
            <a:r>
              <a:rPr lang="en-US" smtClean="0"/>
              <a:t>a Fellowship </a:t>
            </a:r>
            <a:r>
              <a:rPr lang="en-US" dirty="0"/>
              <a:t>Grant</a:t>
            </a:r>
            <a:br>
              <a:rPr lang="en-US" dirty="0"/>
            </a:br>
            <a:endParaRPr lang="en-US" dirty="0">
              <a:latin typeface="+mj-lt"/>
            </a:endParaRPr>
          </a:p>
        </p:txBody>
      </p:sp>
      <p:sp>
        <p:nvSpPr>
          <p:cNvPr id="3" name="Subtitle 2"/>
          <p:cNvSpPr>
            <a:spLocks noGrp="1"/>
          </p:cNvSpPr>
          <p:nvPr>
            <p:ph type="subTitle" idx="1"/>
          </p:nvPr>
        </p:nvSpPr>
        <p:spPr>
          <a:xfrm>
            <a:off x="1066800" y="3257550"/>
            <a:ext cx="7848600" cy="1200150"/>
          </a:xfrm>
        </p:spPr>
        <p:txBody>
          <a:bodyPr>
            <a:normAutofit lnSpcReduction="10000"/>
          </a:bodyPr>
          <a:lstStyle/>
          <a:p>
            <a:r>
              <a:rPr lang="en-US" dirty="0" smtClean="0"/>
              <a:t>Dr. Vonda Smith</a:t>
            </a:r>
          </a:p>
          <a:p>
            <a:r>
              <a:rPr lang="en-US" dirty="0" smtClean="0"/>
              <a:t>Scientific Review Officer</a:t>
            </a:r>
          </a:p>
          <a:p>
            <a:r>
              <a:rPr lang="en-US" dirty="0"/>
              <a:t>	</a:t>
            </a:r>
            <a:r>
              <a:rPr lang="en-US" dirty="0" smtClean="0"/>
              <a:t>					</a:t>
            </a:r>
            <a:r>
              <a:rPr lang="en-US" sz="1900" dirty="0" smtClean="0"/>
              <a:t>November 2, 2016 </a:t>
            </a:r>
            <a:endParaRPr lang="en-US" sz="1900" dirty="0"/>
          </a:p>
        </p:txBody>
      </p:sp>
    </p:spTree>
    <p:extLst>
      <p:ext uri="{BB962C8B-B14F-4D97-AF65-F5344CB8AC3E}">
        <p14:creationId xmlns:p14="http://schemas.microsoft.com/office/powerpoint/2010/main" val="1091719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881" y="1428750"/>
            <a:ext cx="8072119" cy="969497"/>
          </a:xfrm>
        </p:spPr>
        <p:txBody>
          <a:bodyPr>
            <a:normAutofit fontScale="90000"/>
          </a:bodyPr>
          <a:lstStyle/>
          <a:p>
            <a:pPr algn="l"/>
            <a:r>
              <a:rPr lang="en-US" dirty="0"/>
              <a:t>4. Help Direct Your Application to the </a:t>
            </a:r>
            <a:r>
              <a:rPr lang="en-US" dirty="0" smtClean="0"/>
              <a:t>Best	</a:t>
            </a:r>
            <a:br>
              <a:rPr lang="en-US" dirty="0" smtClean="0"/>
            </a:br>
            <a:r>
              <a:rPr lang="en-US" dirty="0" smtClean="0"/>
              <a:t>    Place </a:t>
            </a:r>
            <a:r>
              <a:rPr lang="en-US" dirty="0"/>
              <a:t>for Review and Funding</a:t>
            </a:r>
            <a:br>
              <a:rPr lang="en-US" dirty="0"/>
            </a:br>
            <a:endParaRPr lang="en-US" dirty="0"/>
          </a:p>
        </p:txBody>
      </p:sp>
    </p:spTree>
    <p:extLst>
      <p:ext uri="{BB962C8B-B14F-4D97-AF65-F5344CB8AC3E}">
        <p14:creationId xmlns:p14="http://schemas.microsoft.com/office/powerpoint/2010/main" val="2713660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15615" y="4171950"/>
            <a:ext cx="5061585" cy="307777"/>
          </a:xfrm>
          <a:prstGeom prst="rect">
            <a:avLst/>
          </a:prstGeom>
        </p:spPr>
        <p:txBody>
          <a:bodyPr vert="horz" wrap="square" lIns="0" tIns="0" rIns="0" bIns="0" rtlCol="0">
            <a:spAutoFit/>
          </a:bodyPr>
          <a:lstStyle/>
          <a:p>
            <a:pPr marL="12700">
              <a:lnSpc>
                <a:spcPct val="100000"/>
              </a:lnSpc>
            </a:pPr>
            <a:r>
              <a:rPr sz="2000" b="1" u="heavy" dirty="0">
                <a:solidFill>
                  <a:srgbClr val="168AB9"/>
                </a:solidFill>
                <a:latin typeface="Arial"/>
                <a:cs typeface="Arial"/>
                <a:hlinkClick r:id="rId3"/>
              </a:rPr>
              <a:t>ht</a:t>
            </a:r>
            <a:r>
              <a:rPr sz="2000" b="1" u="heavy" spc="5" dirty="0">
                <a:solidFill>
                  <a:srgbClr val="168AB9"/>
                </a:solidFill>
                <a:latin typeface="Arial"/>
                <a:cs typeface="Arial"/>
                <a:hlinkClick r:id="rId3"/>
              </a:rPr>
              <a:t>t</a:t>
            </a:r>
            <a:r>
              <a:rPr sz="2000" b="1" u="heavy" dirty="0">
                <a:solidFill>
                  <a:srgbClr val="168AB9"/>
                </a:solidFill>
                <a:latin typeface="Arial"/>
                <a:cs typeface="Arial"/>
                <a:hlinkClick r:id="rId3"/>
              </a:rPr>
              <a:t>p://pro</a:t>
            </a:r>
            <a:r>
              <a:rPr sz="2000" b="1" u="heavy" spc="-15" dirty="0">
                <a:solidFill>
                  <a:srgbClr val="168AB9"/>
                </a:solidFill>
                <a:latin typeface="Arial"/>
                <a:cs typeface="Arial"/>
                <a:hlinkClick r:id="rId3"/>
              </a:rPr>
              <a:t>j</a:t>
            </a:r>
            <a:r>
              <a:rPr sz="2000" b="1" u="heavy" dirty="0">
                <a:solidFill>
                  <a:srgbClr val="168AB9"/>
                </a:solidFill>
                <a:latin typeface="Arial"/>
                <a:cs typeface="Arial"/>
                <a:hlinkClick r:id="rId3"/>
              </a:rPr>
              <a:t>e</a:t>
            </a:r>
            <a:r>
              <a:rPr sz="2000" b="1" u="heavy" spc="-10" dirty="0">
                <a:solidFill>
                  <a:srgbClr val="168AB9"/>
                </a:solidFill>
                <a:latin typeface="Arial"/>
                <a:cs typeface="Arial"/>
                <a:hlinkClick r:id="rId3"/>
              </a:rPr>
              <a:t>c</a:t>
            </a:r>
            <a:r>
              <a:rPr sz="2000" b="1" u="heavy" dirty="0">
                <a:solidFill>
                  <a:srgbClr val="168AB9"/>
                </a:solidFill>
                <a:latin typeface="Arial"/>
                <a:cs typeface="Arial"/>
                <a:hlinkClick r:id="rId3"/>
              </a:rPr>
              <a:t>t</a:t>
            </a:r>
            <a:r>
              <a:rPr sz="2000" b="1" u="heavy" spc="-10" dirty="0">
                <a:solidFill>
                  <a:srgbClr val="168AB9"/>
                </a:solidFill>
                <a:latin typeface="Arial"/>
                <a:cs typeface="Arial"/>
                <a:hlinkClick r:id="rId3"/>
              </a:rPr>
              <a:t>r</a:t>
            </a:r>
            <a:r>
              <a:rPr sz="2000" b="1" u="heavy" dirty="0">
                <a:solidFill>
                  <a:srgbClr val="168AB9"/>
                </a:solidFill>
                <a:latin typeface="Arial"/>
                <a:cs typeface="Arial"/>
                <a:hlinkClick r:id="rId3"/>
              </a:rPr>
              <a:t>eporte</a:t>
            </a:r>
            <a:r>
              <a:rPr sz="2000" b="1" u="heavy" spc="-125" dirty="0">
                <a:solidFill>
                  <a:srgbClr val="168AB9"/>
                </a:solidFill>
                <a:latin typeface="Arial"/>
                <a:cs typeface="Arial"/>
                <a:hlinkClick r:id="rId3"/>
              </a:rPr>
              <a:t>r</a:t>
            </a:r>
            <a:r>
              <a:rPr sz="2000" b="1" u="heavy" dirty="0">
                <a:solidFill>
                  <a:srgbClr val="168AB9"/>
                </a:solidFill>
                <a:latin typeface="Arial"/>
                <a:cs typeface="Arial"/>
                <a:hlinkClick r:id="rId3"/>
              </a:rPr>
              <a:t>.n</a:t>
            </a:r>
            <a:r>
              <a:rPr sz="2000" b="1" u="heavy" spc="-10" dirty="0">
                <a:solidFill>
                  <a:srgbClr val="168AB9"/>
                </a:solidFill>
                <a:latin typeface="Arial"/>
                <a:cs typeface="Arial"/>
                <a:hlinkClick r:id="rId3"/>
              </a:rPr>
              <a:t>i</a:t>
            </a:r>
            <a:r>
              <a:rPr sz="2000" b="1" u="heavy" dirty="0">
                <a:solidFill>
                  <a:srgbClr val="168AB9"/>
                </a:solidFill>
                <a:latin typeface="Arial"/>
                <a:cs typeface="Arial"/>
                <a:hlinkClick r:id="rId3"/>
              </a:rPr>
              <a:t>h.g</a:t>
            </a:r>
            <a:r>
              <a:rPr sz="2000" b="1" u="heavy" spc="-10" dirty="0">
                <a:solidFill>
                  <a:srgbClr val="168AB9"/>
                </a:solidFill>
                <a:latin typeface="Arial"/>
                <a:cs typeface="Arial"/>
                <a:hlinkClick r:id="rId3"/>
              </a:rPr>
              <a:t>o</a:t>
            </a:r>
            <a:r>
              <a:rPr sz="2000" b="1" u="heavy" spc="-25" dirty="0">
                <a:solidFill>
                  <a:srgbClr val="168AB9"/>
                </a:solidFill>
                <a:latin typeface="Arial"/>
                <a:cs typeface="Arial"/>
                <a:hlinkClick r:id="rId3"/>
              </a:rPr>
              <a:t>v</a:t>
            </a:r>
            <a:r>
              <a:rPr sz="2000" b="1" u="heavy" dirty="0">
                <a:solidFill>
                  <a:srgbClr val="168AB9"/>
                </a:solidFill>
                <a:latin typeface="Arial"/>
                <a:cs typeface="Arial"/>
                <a:hlinkClick r:id="rId3"/>
              </a:rPr>
              <a:t>/report</a:t>
            </a:r>
            <a:r>
              <a:rPr sz="2000" b="1" u="heavy" spc="-10" dirty="0">
                <a:solidFill>
                  <a:srgbClr val="168AB9"/>
                </a:solidFill>
                <a:latin typeface="Arial"/>
                <a:cs typeface="Arial"/>
                <a:hlinkClick r:id="rId3"/>
              </a:rPr>
              <a:t>e</a:t>
            </a:r>
            <a:r>
              <a:rPr sz="2000" b="1" u="heavy" spc="-110" dirty="0">
                <a:solidFill>
                  <a:srgbClr val="168AB9"/>
                </a:solidFill>
                <a:latin typeface="Arial"/>
                <a:cs typeface="Arial"/>
                <a:hlinkClick r:id="rId3"/>
              </a:rPr>
              <a:t>r</a:t>
            </a:r>
            <a:r>
              <a:rPr sz="2000" b="1" u="heavy" dirty="0">
                <a:solidFill>
                  <a:srgbClr val="168AB9"/>
                </a:solidFill>
                <a:latin typeface="Arial"/>
                <a:cs typeface="Arial"/>
                <a:hlinkClick r:id="rId3"/>
              </a:rPr>
              <a:t>.</a:t>
            </a:r>
            <a:r>
              <a:rPr sz="2000" b="1" u="heavy" spc="-20" dirty="0">
                <a:solidFill>
                  <a:srgbClr val="168AB9"/>
                </a:solidFill>
                <a:latin typeface="Arial"/>
                <a:cs typeface="Arial"/>
                <a:hlinkClick r:id="rId3"/>
              </a:rPr>
              <a:t>c</a:t>
            </a:r>
            <a:r>
              <a:rPr sz="2000" b="1" u="heavy" spc="-10" dirty="0">
                <a:solidFill>
                  <a:srgbClr val="168AB9"/>
                </a:solidFill>
                <a:latin typeface="Arial"/>
                <a:cs typeface="Arial"/>
                <a:hlinkClick r:id="rId3"/>
              </a:rPr>
              <a:t>f</a:t>
            </a:r>
            <a:r>
              <a:rPr sz="2000" b="1" u="heavy" dirty="0">
                <a:solidFill>
                  <a:srgbClr val="168AB9"/>
                </a:solidFill>
                <a:latin typeface="Arial"/>
                <a:cs typeface="Arial"/>
                <a:hlinkClick r:id="rId3"/>
              </a:rPr>
              <a:t>m</a:t>
            </a:r>
            <a:endParaRPr sz="2000" dirty="0">
              <a:latin typeface="Arial"/>
              <a:cs typeface="Arial"/>
            </a:endParaRPr>
          </a:p>
        </p:txBody>
      </p:sp>
      <p:sp>
        <p:nvSpPr>
          <p:cNvPr id="3" name="object 3" descr="an image of the NIH Reporter Web page with red circles that highlight the &quot;Matchmaker&quot; feature and the text search box."/>
          <p:cNvSpPr/>
          <p:nvPr/>
        </p:nvSpPr>
        <p:spPr>
          <a:xfrm>
            <a:off x="2971800" y="1276350"/>
            <a:ext cx="4797425" cy="2638425"/>
          </a:xfrm>
          <a:prstGeom prst="rect">
            <a:avLst/>
          </a:prstGeom>
          <a:blipFill>
            <a:blip r:embed="rId4"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535941" y="162091"/>
            <a:ext cx="8072119" cy="769441"/>
          </a:xfrm>
          <a:prstGeom prst="rect">
            <a:avLst/>
          </a:prstGeom>
        </p:spPr>
        <p:txBody>
          <a:bodyPr vert="horz" wrap="square" lIns="0" tIns="0" rIns="0" bIns="0" rtlCol="0">
            <a:spAutoFit/>
          </a:bodyPr>
          <a:lstStyle/>
          <a:p>
            <a:pPr marL="12700">
              <a:lnSpc>
                <a:spcPct val="100000"/>
              </a:lnSpc>
              <a:tabLst>
                <a:tab pos="527685" algn="l"/>
              </a:tabLst>
            </a:pPr>
            <a:r>
              <a:rPr lang="en-US" sz="2500" dirty="0" smtClean="0"/>
              <a:t>Find an NIH Institute or Center Who Might Fund </a:t>
            </a:r>
            <a:br>
              <a:rPr lang="en-US" sz="2500" dirty="0" smtClean="0"/>
            </a:br>
            <a:r>
              <a:rPr lang="en-US" sz="2500" dirty="0" smtClean="0"/>
              <a:t>Your Research  </a:t>
            </a:r>
            <a:endParaRPr sz="2500" dirty="0"/>
          </a:p>
        </p:txBody>
      </p:sp>
      <p:sp>
        <p:nvSpPr>
          <p:cNvPr id="5" name="TextBox 4"/>
          <p:cNvSpPr txBox="1"/>
          <p:nvPr/>
        </p:nvSpPr>
        <p:spPr>
          <a:xfrm>
            <a:off x="457200" y="1962149"/>
            <a:ext cx="2192783" cy="954107"/>
          </a:xfrm>
          <a:prstGeom prst="rect">
            <a:avLst/>
          </a:prstGeom>
          <a:noFill/>
        </p:spPr>
        <p:txBody>
          <a:bodyPr wrap="square" rtlCol="0">
            <a:spAutoFit/>
          </a:bodyPr>
          <a:lstStyle/>
          <a:p>
            <a:r>
              <a:rPr lang="en-US" sz="2800" b="1" dirty="0" smtClean="0">
                <a:solidFill>
                  <a:srgbClr val="214F87"/>
                </a:solidFill>
              </a:rPr>
              <a:t>NIH Reporter</a:t>
            </a:r>
            <a:endParaRPr lang="en-US" sz="2800" b="1" dirty="0">
              <a:solidFill>
                <a:srgbClr val="214F87"/>
              </a:solidFill>
            </a:endParaRPr>
          </a:p>
        </p:txBody>
      </p:sp>
    </p:spTree>
    <p:extLst>
      <p:ext uri="{BB962C8B-B14F-4D97-AF65-F5344CB8AC3E}">
        <p14:creationId xmlns:p14="http://schemas.microsoft.com/office/powerpoint/2010/main" val="433269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Find a Study Section to Review Your </a:t>
            </a:r>
            <a:r>
              <a:rPr lang="en-US" dirty="0" smtClean="0"/>
              <a:t>Application</a:t>
            </a:r>
            <a:endParaRPr lang="en-US" dirty="0"/>
          </a:p>
        </p:txBody>
      </p:sp>
      <p:sp>
        <p:nvSpPr>
          <p:cNvPr id="3" name="object 3" descr="Image of CSR Internet homepage with red circles highlighting links for &quot;Study Sections&quot; and &quot;Find a Study Section.&quot;"/>
          <p:cNvSpPr txBox="1"/>
          <p:nvPr/>
        </p:nvSpPr>
        <p:spPr>
          <a:xfrm>
            <a:off x="3070605" y="4003028"/>
            <a:ext cx="2999740" cy="338554"/>
          </a:xfrm>
          <a:prstGeom prst="rect">
            <a:avLst/>
          </a:prstGeom>
        </p:spPr>
        <p:txBody>
          <a:bodyPr vert="horz" wrap="square" lIns="0" tIns="0" rIns="0" bIns="0" rtlCol="0">
            <a:spAutoFit/>
          </a:bodyPr>
          <a:lstStyle/>
          <a:p>
            <a:pPr marL="12700">
              <a:lnSpc>
                <a:spcPct val="100000"/>
              </a:lnSpc>
            </a:pPr>
            <a:r>
              <a:rPr sz="2200" b="1" u="heavy" spc="-10" dirty="0">
                <a:solidFill>
                  <a:srgbClr val="168AB9"/>
                </a:solidFill>
                <a:latin typeface="Arial"/>
                <a:cs typeface="Arial"/>
                <a:hlinkClick r:id="rId2"/>
              </a:rPr>
              <a:t>http:/</a:t>
            </a:r>
            <a:r>
              <a:rPr sz="2200" b="1" u="heavy" spc="-5" dirty="0">
                <a:solidFill>
                  <a:srgbClr val="168AB9"/>
                </a:solidFill>
                <a:latin typeface="Arial"/>
                <a:cs typeface="Arial"/>
                <a:hlinkClick r:id="rId2"/>
              </a:rPr>
              <a:t>/ww</a:t>
            </a:r>
            <a:r>
              <a:rPr sz="2200" b="1" u="heavy" spc="-85" dirty="0">
                <a:solidFill>
                  <a:srgbClr val="168AB9"/>
                </a:solidFill>
                <a:latin typeface="Arial"/>
                <a:cs typeface="Arial"/>
                <a:hlinkClick r:id="rId2"/>
              </a:rPr>
              <a:t>w</a:t>
            </a:r>
            <a:r>
              <a:rPr sz="2200" b="1" u="heavy" spc="-15" dirty="0">
                <a:solidFill>
                  <a:srgbClr val="168AB9"/>
                </a:solidFill>
                <a:latin typeface="Arial"/>
                <a:cs typeface="Arial"/>
                <a:hlinkClick r:id="rId2"/>
              </a:rPr>
              <a:t>.cs</a:t>
            </a:r>
            <a:r>
              <a:rPr sz="2200" b="1" u="heavy" spc="-135" dirty="0">
                <a:solidFill>
                  <a:srgbClr val="168AB9"/>
                </a:solidFill>
                <a:latin typeface="Arial"/>
                <a:cs typeface="Arial"/>
                <a:hlinkClick r:id="rId2"/>
              </a:rPr>
              <a:t>r</a:t>
            </a:r>
            <a:r>
              <a:rPr sz="2200" b="1" u="heavy" spc="-15" dirty="0">
                <a:solidFill>
                  <a:srgbClr val="168AB9"/>
                </a:solidFill>
                <a:latin typeface="Arial"/>
                <a:cs typeface="Arial"/>
                <a:hlinkClick r:id="rId2"/>
              </a:rPr>
              <a:t>.nih.gov</a:t>
            </a:r>
            <a:endParaRPr sz="2200">
              <a:latin typeface="Arial"/>
              <a:cs typeface="Arial"/>
            </a:endParaRPr>
          </a:p>
        </p:txBody>
      </p:sp>
      <p:pic>
        <p:nvPicPr>
          <p:cNvPr id="4" name="Picture 2" descr="Image of CSR Internet homepage with red circles highlighting links for &quot;Study Sections&quot; and &quot;Find a Study Sectio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971550"/>
            <a:ext cx="4419600" cy="278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0370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p:nvPr/>
        </p:nvSpPr>
        <p:spPr>
          <a:xfrm>
            <a:off x="1447801" y="3181350"/>
            <a:ext cx="3757295" cy="1318310"/>
          </a:xfrm>
          <a:prstGeom prst="rect">
            <a:avLst/>
          </a:prstGeom>
        </p:spPr>
        <p:txBody>
          <a:bodyPr vert="horz" wrap="square" lIns="0" tIns="0" rIns="0" bIns="0" rtlCol="0">
            <a:spAutoFit/>
          </a:bodyPr>
          <a:lstStyle/>
          <a:p>
            <a:pPr marL="69215">
              <a:lnSpc>
                <a:spcPct val="100000"/>
              </a:lnSpc>
            </a:pPr>
            <a:r>
              <a:rPr sz="2000" dirty="0">
                <a:latin typeface="Arial"/>
                <a:cs typeface="Arial"/>
              </a:rPr>
              <a:t>Identi</a:t>
            </a:r>
            <a:r>
              <a:rPr sz="2000" spc="-10" dirty="0">
                <a:latin typeface="Arial"/>
                <a:cs typeface="Arial"/>
              </a:rPr>
              <a:t>f</a:t>
            </a:r>
            <a:r>
              <a:rPr sz="2000" dirty="0">
                <a:latin typeface="Arial"/>
                <a:cs typeface="Arial"/>
              </a:rPr>
              <a:t>y</a:t>
            </a:r>
            <a:r>
              <a:rPr sz="2000" spc="-25" dirty="0">
                <a:latin typeface="Arial"/>
                <a:cs typeface="Arial"/>
              </a:rPr>
              <a:t> </a:t>
            </a:r>
            <a:r>
              <a:rPr sz="2000" dirty="0">
                <a:latin typeface="Arial"/>
                <a:cs typeface="Arial"/>
              </a:rPr>
              <a:t>c</a:t>
            </a:r>
            <a:r>
              <a:rPr sz="2000" spc="5" dirty="0">
                <a:latin typeface="Arial"/>
                <a:cs typeface="Arial"/>
              </a:rPr>
              <a:t>o</a:t>
            </a:r>
            <a:r>
              <a:rPr sz="2000" dirty="0">
                <a:latin typeface="Arial"/>
                <a:cs typeface="Arial"/>
              </a:rPr>
              <a:t>nflicts</a:t>
            </a:r>
            <a:r>
              <a:rPr sz="2000" spc="-30" dirty="0">
                <a:latin typeface="Arial"/>
                <a:cs typeface="Arial"/>
              </a:rPr>
              <a:t> </a:t>
            </a:r>
            <a:r>
              <a:rPr sz="2000" dirty="0">
                <a:latin typeface="Arial"/>
                <a:cs typeface="Arial"/>
              </a:rPr>
              <a:t>of</a:t>
            </a:r>
            <a:r>
              <a:rPr sz="2000" spc="-10" dirty="0">
                <a:latin typeface="Arial"/>
                <a:cs typeface="Arial"/>
              </a:rPr>
              <a:t> </a:t>
            </a:r>
            <a:r>
              <a:rPr sz="2000" dirty="0">
                <a:latin typeface="Arial"/>
                <a:cs typeface="Arial"/>
              </a:rPr>
              <a:t>intere</a:t>
            </a:r>
            <a:r>
              <a:rPr sz="2000" spc="5" dirty="0">
                <a:latin typeface="Arial"/>
                <a:cs typeface="Arial"/>
              </a:rPr>
              <a:t>s</a:t>
            </a:r>
            <a:r>
              <a:rPr sz="2000" dirty="0">
                <a:latin typeface="Arial"/>
                <a:cs typeface="Arial"/>
              </a:rPr>
              <a:t>ts</a:t>
            </a:r>
          </a:p>
          <a:p>
            <a:pPr marL="1154430">
              <a:lnSpc>
                <a:spcPct val="100000"/>
              </a:lnSpc>
            </a:pPr>
            <a:endParaRPr lang="en-US" sz="1600" dirty="0" smtClean="0">
              <a:latin typeface="Arial"/>
              <a:cs typeface="Arial"/>
            </a:endParaRPr>
          </a:p>
          <a:p>
            <a:pPr marL="1154430">
              <a:lnSpc>
                <a:spcPct val="100000"/>
              </a:lnSpc>
            </a:pPr>
            <a:r>
              <a:rPr sz="2000" dirty="0" smtClean="0">
                <a:latin typeface="Arial"/>
                <a:cs typeface="Arial"/>
              </a:rPr>
              <a:t>Sugge</a:t>
            </a:r>
            <a:r>
              <a:rPr sz="2000" spc="5" dirty="0" smtClean="0">
                <a:latin typeface="Arial"/>
                <a:cs typeface="Arial"/>
              </a:rPr>
              <a:t>s</a:t>
            </a:r>
            <a:r>
              <a:rPr sz="2000" dirty="0" smtClean="0">
                <a:latin typeface="Arial"/>
                <a:cs typeface="Arial"/>
              </a:rPr>
              <a:t>t</a:t>
            </a:r>
            <a:r>
              <a:rPr sz="2000" spc="-35" dirty="0" smtClean="0">
                <a:latin typeface="Arial"/>
                <a:cs typeface="Arial"/>
              </a:rPr>
              <a:t> </a:t>
            </a:r>
            <a:r>
              <a:rPr sz="2000" dirty="0">
                <a:latin typeface="Arial"/>
                <a:cs typeface="Arial"/>
              </a:rPr>
              <a:t>expertise</a:t>
            </a:r>
          </a:p>
          <a:p>
            <a:pPr marL="12700">
              <a:lnSpc>
                <a:spcPct val="100000"/>
              </a:lnSpc>
              <a:spcBef>
                <a:spcPts val="1390"/>
              </a:spcBef>
            </a:pPr>
            <a:r>
              <a:rPr sz="1800" b="1" dirty="0" smtClean="0">
                <a:solidFill>
                  <a:srgbClr val="C00000"/>
                </a:solidFill>
                <a:latin typeface="Arial"/>
                <a:cs typeface="Arial"/>
              </a:rPr>
              <a:t>N</a:t>
            </a:r>
            <a:r>
              <a:rPr sz="1800" b="1" spc="-10" dirty="0" smtClean="0">
                <a:solidFill>
                  <a:srgbClr val="C00000"/>
                </a:solidFill>
                <a:latin typeface="Arial"/>
                <a:cs typeface="Arial"/>
              </a:rPr>
              <a:t>e</a:t>
            </a:r>
            <a:r>
              <a:rPr sz="1800" b="1" spc="-45" dirty="0" smtClean="0">
                <a:solidFill>
                  <a:srgbClr val="C00000"/>
                </a:solidFill>
                <a:latin typeface="Arial"/>
                <a:cs typeface="Arial"/>
              </a:rPr>
              <a:t>v</a:t>
            </a:r>
            <a:r>
              <a:rPr sz="1800" b="1" dirty="0" smtClean="0">
                <a:solidFill>
                  <a:srgbClr val="C00000"/>
                </a:solidFill>
                <a:latin typeface="Arial"/>
                <a:cs typeface="Arial"/>
              </a:rPr>
              <a:t>er</a:t>
            </a:r>
            <a:r>
              <a:rPr sz="1800" b="1" spc="40" dirty="0" smtClean="0">
                <a:solidFill>
                  <a:srgbClr val="C00000"/>
                </a:solidFill>
                <a:latin typeface="Arial"/>
                <a:cs typeface="Arial"/>
              </a:rPr>
              <a:t> </a:t>
            </a:r>
            <a:r>
              <a:rPr sz="1800" b="1" dirty="0">
                <a:solidFill>
                  <a:srgbClr val="C00000"/>
                </a:solidFill>
                <a:latin typeface="Arial"/>
                <a:cs typeface="Arial"/>
              </a:rPr>
              <a:t>R</a:t>
            </a:r>
            <a:r>
              <a:rPr sz="1800" b="1" spc="-10" dirty="0">
                <a:solidFill>
                  <a:srgbClr val="C00000"/>
                </a:solidFill>
                <a:latin typeface="Arial"/>
                <a:cs typeface="Arial"/>
              </a:rPr>
              <a:t>e</a:t>
            </a:r>
            <a:r>
              <a:rPr sz="1800" b="1" dirty="0">
                <a:solidFill>
                  <a:srgbClr val="C00000"/>
                </a:solidFill>
                <a:latin typeface="Arial"/>
                <a:cs typeface="Arial"/>
              </a:rPr>
              <a:t>q</a:t>
            </a:r>
            <a:r>
              <a:rPr sz="1800" b="1" spc="5" dirty="0">
                <a:solidFill>
                  <a:srgbClr val="C00000"/>
                </a:solidFill>
                <a:latin typeface="Arial"/>
                <a:cs typeface="Arial"/>
              </a:rPr>
              <a:t>u</a:t>
            </a:r>
            <a:r>
              <a:rPr sz="1800" b="1" dirty="0">
                <a:solidFill>
                  <a:srgbClr val="C00000"/>
                </a:solidFill>
                <a:latin typeface="Arial"/>
                <a:cs typeface="Arial"/>
              </a:rPr>
              <a:t>e</a:t>
            </a:r>
            <a:r>
              <a:rPr sz="1800" b="1" spc="-10" dirty="0">
                <a:solidFill>
                  <a:srgbClr val="C00000"/>
                </a:solidFill>
                <a:latin typeface="Arial"/>
                <a:cs typeface="Arial"/>
              </a:rPr>
              <a:t>s</a:t>
            </a:r>
            <a:r>
              <a:rPr sz="1800" b="1" dirty="0">
                <a:solidFill>
                  <a:srgbClr val="C00000"/>
                </a:solidFill>
                <a:latin typeface="Arial"/>
                <a:cs typeface="Arial"/>
              </a:rPr>
              <a:t>t</a:t>
            </a:r>
            <a:r>
              <a:rPr sz="1800" b="1" spc="10" dirty="0">
                <a:solidFill>
                  <a:srgbClr val="C00000"/>
                </a:solidFill>
                <a:latin typeface="Arial"/>
                <a:cs typeface="Arial"/>
              </a:rPr>
              <a:t> </a:t>
            </a:r>
            <a:r>
              <a:rPr sz="1800" b="1" dirty="0">
                <a:solidFill>
                  <a:srgbClr val="C00000"/>
                </a:solidFill>
                <a:latin typeface="Arial"/>
                <a:cs typeface="Arial"/>
              </a:rPr>
              <a:t>Spe</a:t>
            </a:r>
            <a:r>
              <a:rPr sz="1800" b="1" spc="-10" dirty="0">
                <a:solidFill>
                  <a:srgbClr val="C00000"/>
                </a:solidFill>
                <a:latin typeface="Arial"/>
                <a:cs typeface="Arial"/>
              </a:rPr>
              <a:t>c</a:t>
            </a:r>
            <a:r>
              <a:rPr sz="1800" b="1" dirty="0">
                <a:solidFill>
                  <a:srgbClr val="C00000"/>
                </a:solidFill>
                <a:latin typeface="Arial"/>
                <a:cs typeface="Arial"/>
              </a:rPr>
              <a:t>if</a:t>
            </a:r>
            <a:r>
              <a:rPr sz="1800" b="1" spc="5" dirty="0">
                <a:solidFill>
                  <a:srgbClr val="C00000"/>
                </a:solidFill>
                <a:latin typeface="Arial"/>
                <a:cs typeface="Arial"/>
              </a:rPr>
              <a:t>i</a:t>
            </a:r>
            <a:r>
              <a:rPr sz="1800" b="1" dirty="0">
                <a:solidFill>
                  <a:srgbClr val="C00000"/>
                </a:solidFill>
                <a:latin typeface="Arial"/>
                <a:cs typeface="Arial"/>
              </a:rPr>
              <a:t>c</a:t>
            </a:r>
            <a:r>
              <a:rPr sz="1800" b="1" spc="-15" dirty="0">
                <a:solidFill>
                  <a:srgbClr val="C00000"/>
                </a:solidFill>
                <a:latin typeface="Arial"/>
                <a:cs typeface="Arial"/>
              </a:rPr>
              <a:t> </a:t>
            </a:r>
            <a:r>
              <a:rPr sz="1800" b="1" dirty="0">
                <a:solidFill>
                  <a:srgbClr val="C00000"/>
                </a:solidFill>
                <a:latin typeface="Arial"/>
                <a:cs typeface="Arial"/>
              </a:rPr>
              <a:t>R</a:t>
            </a:r>
            <a:r>
              <a:rPr sz="1800" b="1" spc="-10" dirty="0">
                <a:solidFill>
                  <a:srgbClr val="C00000"/>
                </a:solidFill>
                <a:latin typeface="Arial"/>
                <a:cs typeface="Arial"/>
              </a:rPr>
              <a:t>e</a:t>
            </a:r>
            <a:r>
              <a:rPr sz="1800" b="1" spc="-45" dirty="0">
                <a:solidFill>
                  <a:srgbClr val="C00000"/>
                </a:solidFill>
                <a:latin typeface="Arial"/>
                <a:cs typeface="Arial"/>
              </a:rPr>
              <a:t>v</a:t>
            </a:r>
            <a:r>
              <a:rPr sz="1800" b="1" dirty="0">
                <a:solidFill>
                  <a:srgbClr val="C00000"/>
                </a:solidFill>
                <a:latin typeface="Arial"/>
                <a:cs typeface="Arial"/>
              </a:rPr>
              <a:t>ie</a:t>
            </a:r>
            <a:r>
              <a:rPr sz="1800" b="1" spc="45" dirty="0">
                <a:solidFill>
                  <a:srgbClr val="C00000"/>
                </a:solidFill>
                <a:latin typeface="Arial"/>
                <a:cs typeface="Arial"/>
              </a:rPr>
              <a:t>w</a:t>
            </a:r>
            <a:r>
              <a:rPr sz="1800" b="1" dirty="0">
                <a:solidFill>
                  <a:srgbClr val="C00000"/>
                </a:solidFill>
                <a:latin typeface="Arial"/>
                <a:cs typeface="Arial"/>
              </a:rPr>
              <a:t>e</a:t>
            </a:r>
            <a:r>
              <a:rPr sz="1800" b="1" spc="-10" dirty="0">
                <a:solidFill>
                  <a:srgbClr val="C00000"/>
                </a:solidFill>
                <a:latin typeface="Arial"/>
                <a:cs typeface="Arial"/>
              </a:rPr>
              <a:t>r</a:t>
            </a:r>
            <a:r>
              <a:rPr sz="1800" b="1" dirty="0">
                <a:solidFill>
                  <a:srgbClr val="C00000"/>
                </a:solidFill>
                <a:latin typeface="Arial"/>
                <a:cs typeface="Arial"/>
              </a:rPr>
              <a:t>s</a:t>
            </a:r>
            <a:endParaRPr sz="1800" dirty="0">
              <a:solidFill>
                <a:srgbClr val="C00000"/>
              </a:solidFill>
              <a:latin typeface="Arial"/>
              <a:cs typeface="Arial"/>
            </a:endParaRPr>
          </a:p>
        </p:txBody>
      </p:sp>
      <p:sp>
        <p:nvSpPr>
          <p:cNvPr id="2" name="object 2"/>
          <p:cNvSpPr txBox="1">
            <a:spLocks noGrp="1"/>
          </p:cNvSpPr>
          <p:nvPr>
            <p:ph type="title"/>
          </p:nvPr>
        </p:nvSpPr>
        <p:spPr>
          <a:xfrm>
            <a:off x="535941" y="119774"/>
            <a:ext cx="8072119" cy="413419"/>
          </a:xfrm>
          <a:prstGeom prst="rect">
            <a:avLst/>
          </a:prstGeom>
        </p:spPr>
        <p:txBody>
          <a:bodyPr vert="horz" wrap="square" lIns="0" tIns="43661" rIns="0" bIns="0" rtlCol="0">
            <a:spAutoFit/>
          </a:bodyPr>
          <a:lstStyle/>
          <a:p>
            <a:pPr marL="12700">
              <a:lnSpc>
                <a:spcPct val="100000"/>
              </a:lnSpc>
            </a:pPr>
            <a:r>
              <a:rPr lang="en-US" sz="2400" smtClean="0"/>
              <a:t>Tell </a:t>
            </a:r>
            <a:r>
              <a:rPr lang="en-US" sz="2400" dirty="0" smtClean="0"/>
              <a:t>CSR Your Assignment Preferences</a:t>
            </a:r>
            <a:endParaRPr sz="2400" dirty="0"/>
          </a:p>
        </p:txBody>
      </p:sp>
      <p:sp>
        <p:nvSpPr>
          <p:cNvPr id="3" name="object 3"/>
          <p:cNvSpPr txBox="1"/>
          <p:nvPr/>
        </p:nvSpPr>
        <p:spPr>
          <a:xfrm>
            <a:off x="727049" y="1504950"/>
            <a:ext cx="3996690" cy="1000274"/>
          </a:xfrm>
          <a:prstGeom prst="rect">
            <a:avLst/>
          </a:prstGeom>
        </p:spPr>
        <p:txBody>
          <a:bodyPr vert="horz" wrap="square" lIns="0" tIns="0" rIns="0" bIns="0" rtlCol="0">
            <a:spAutoFit/>
          </a:bodyPr>
          <a:lstStyle/>
          <a:p>
            <a:pPr marL="12700" indent="397510">
              <a:lnSpc>
                <a:spcPct val="100000"/>
              </a:lnSpc>
            </a:pPr>
            <a:r>
              <a:rPr sz="2000" dirty="0">
                <a:latin typeface="Arial"/>
                <a:cs typeface="Arial"/>
              </a:rPr>
              <a:t>Reque</a:t>
            </a:r>
            <a:r>
              <a:rPr sz="2000" spc="10" dirty="0">
                <a:latin typeface="Arial"/>
                <a:cs typeface="Arial"/>
              </a:rPr>
              <a:t>s</a:t>
            </a:r>
            <a:r>
              <a:rPr sz="2000" dirty="0">
                <a:latin typeface="Arial"/>
                <a:cs typeface="Arial"/>
              </a:rPr>
              <a:t>t</a:t>
            </a:r>
            <a:r>
              <a:rPr sz="2000" spc="-35" dirty="0">
                <a:latin typeface="Arial"/>
                <a:cs typeface="Arial"/>
              </a:rPr>
              <a:t> </a:t>
            </a:r>
            <a:r>
              <a:rPr sz="2000" dirty="0">
                <a:latin typeface="Arial"/>
                <a:cs typeface="Arial"/>
              </a:rPr>
              <a:t>Insti</a:t>
            </a:r>
            <a:r>
              <a:rPr sz="2000" spc="-10" dirty="0">
                <a:latin typeface="Arial"/>
                <a:cs typeface="Arial"/>
              </a:rPr>
              <a:t>t</a:t>
            </a:r>
            <a:r>
              <a:rPr sz="2000" dirty="0">
                <a:latin typeface="Arial"/>
                <a:cs typeface="Arial"/>
              </a:rPr>
              <a:t>ute</a:t>
            </a:r>
            <a:r>
              <a:rPr sz="2000" spc="-30" dirty="0">
                <a:latin typeface="Arial"/>
                <a:cs typeface="Arial"/>
              </a:rPr>
              <a:t> </a:t>
            </a:r>
            <a:r>
              <a:rPr sz="2000" dirty="0">
                <a:latin typeface="Arial"/>
                <a:cs typeface="Arial"/>
              </a:rPr>
              <a:t>a</a:t>
            </a:r>
            <a:r>
              <a:rPr sz="2000" spc="5" dirty="0">
                <a:latin typeface="Arial"/>
                <a:cs typeface="Arial"/>
              </a:rPr>
              <a:t>s</a:t>
            </a:r>
            <a:r>
              <a:rPr sz="2000" dirty="0">
                <a:latin typeface="Arial"/>
                <a:cs typeface="Arial"/>
              </a:rPr>
              <a:t>signment</a:t>
            </a:r>
            <a:r>
              <a:rPr sz="2000" spc="-10" dirty="0">
                <a:latin typeface="Arial"/>
                <a:cs typeface="Arial"/>
              </a:rPr>
              <a:t>(</a:t>
            </a:r>
            <a:r>
              <a:rPr sz="2000" dirty="0">
                <a:latin typeface="Arial"/>
                <a:cs typeface="Arial"/>
              </a:rPr>
              <a:t>s)</a:t>
            </a:r>
          </a:p>
          <a:p>
            <a:pPr>
              <a:lnSpc>
                <a:spcPct val="100000"/>
              </a:lnSpc>
            </a:pPr>
            <a:endParaRPr lang="en-US" sz="500" dirty="0" smtClean="0">
              <a:latin typeface="Times New Roman"/>
              <a:cs typeface="Times New Roman"/>
            </a:endParaRPr>
          </a:p>
          <a:p>
            <a:pPr>
              <a:lnSpc>
                <a:spcPct val="100000"/>
              </a:lnSpc>
            </a:pPr>
            <a:endParaRPr sz="500" dirty="0">
              <a:latin typeface="Times New Roman"/>
              <a:cs typeface="Times New Roman"/>
            </a:endParaRPr>
          </a:p>
          <a:p>
            <a:pPr marL="12700">
              <a:lnSpc>
                <a:spcPct val="100000"/>
              </a:lnSpc>
              <a:spcBef>
                <a:spcPts val="1780"/>
              </a:spcBef>
            </a:pPr>
            <a:r>
              <a:rPr sz="2000" dirty="0">
                <a:latin typeface="Arial"/>
                <a:cs typeface="Arial"/>
              </a:rPr>
              <a:t>Reque</a:t>
            </a:r>
            <a:r>
              <a:rPr sz="2000" spc="5" dirty="0">
                <a:latin typeface="Arial"/>
                <a:cs typeface="Arial"/>
              </a:rPr>
              <a:t>s</a:t>
            </a:r>
            <a:r>
              <a:rPr sz="2000" dirty="0">
                <a:latin typeface="Arial"/>
                <a:cs typeface="Arial"/>
              </a:rPr>
              <a:t>ts</a:t>
            </a:r>
            <a:r>
              <a:rPr sz="2000" spc="-45" dirty="0">
                <a:latin typeface="Arial"/>
                <a:cs typeface="Arial"/>
              </a:rPr>
              <a:t> </a:t>
            </a:r>
            <a:r>
              <a:rPr sz="2000" dirty="0">
                <a:latin typeface="Arial"/>
                <a:cs typeface="Arial"/>
              </a:rPr>
              <a:t>review</a:t>
            </a:r>
            <a:r>
              <a:rPr sz="2000" spc="-20" dirty="0">
                <a:latin typeface="Arial"/>
                <a:cs typeface="Arial"/>
              </a:rPr>
              <a:t> </a:t>
            </a:r>
            <a:r>
              <a:rPr sz="2000" dirty="0">
                <a:latin typeface="Arial"/>
                <a:cs typeface="Arial"/>
              </a:rPr>
              <a:t>group</a:t>
            </a:r>
            <a:r>
              <a:rPr sz="2000" spc="-25" dirty="0">
                <a:latin typeface="Arial"/>
                <a:cs typeface="Arial"/>
              </a:rPr>
              <a:t> </a:t>
            </a:r>
            <a:r>
              <a:rPr sz="2000" dirty="0">
                <a:latin typeface="Arial"/>
                <a:cs typeface="Arial"/>
              </a:rPr>
              <a:t>as</a:t>
            </a:r>
            <a:r>
              <a:rPr sz="2000" spc="5" dirty="0">
                <a:latin typeface="Arial"/>
                <a:cs typeface="Arial"/>
              </a:rPr>
              <a:t>s</a:t>
            </a:r>
            <a:r>
              <a:rPr sz="2000" dirty="0">
                <a:latin typeface="Arial"/>
                <a:cs typeface="Arial"/>
              </a:rPr>
              <a:t>ignment</a:t>
            </a:r>
          </a:p>
        </p:txBody>
      </p:sp>
      <p:sp>
        <p:nvSpPr>
          <p:cNvPr id="4" name="object 4" descr="An image of the PHS Assignment Request Form"/>
          <p:cNvSpPr/>
          <p:nvPr/>
        </p:nvSpPr>
        <p:spPr>
          <a:xfrm>
            <a:off x="5029200" y="751237"/>
            <a:ext cx="3891026" cy="3306413"/>
          </a:xfrm>
          <a:prstGeom prst="rect">
            <a:avLst/>
          </a:prstGeom>
          <a:blipFill>
            <a:blip r:embed="rId3" cstate="print"/>
            <a:stretch>
              <a:fillRect/>
            </a:stretch>
          </a:blipFill>
        </p:spPr>
        <p:txBody>
          <a:bodyPr wrap="square" lIns="0" tIns="0" rIns="0" bIns="0" rtlCol="0"/>
          <a:lstStyle/>
          <a:p>
            <a:endParaRPr/>
          </a:p>
        </p:txBody>
      </p:sp>
      <p:sp>
        <p:nvSpPr>
          <p:cNvPr id="5" name="object 5" descr="An arrow that points to a box where an applicant can list individuals they believe could be in conflict with their grant application"/>
          <p:cNvSpPr/>
          <p:nvPr/>
        </p:nvSpPr>
        <p:spPr>
          <a:xfrm>
            <a:off x="4800600" y="3204306"/>
            <a:ext cx="304800" cy="220504"/>
          </a:xfrm>
          <a:custGeom>
            <a:avLst/>
            <a:gdLst/>
            <a:ahLst/>
            <a:cxnLst/>
            <a:rect l="l" t="t" r="r" b="b"/>
            <a:pathLst>
              <a:path w="304800" h="294004">
                <a:moveTo>
                  <a:pt x="157987" y="0"/>
                </a:moveTo>
                <a:lnTo>
                  <a:pt x="157987" y="73405"/>
                </a:lnTo>
                <a:lnTo>
                  <a:pt x="0" y="73405"/>
                </a:lnTo>
                <a:lnTo>
                  <a:pt x="0" y="220344"/>
                </a:lnTo>
                <a:lnTo>
                  <a:pt x="157987" y="220344"/>
                </a:lnTo>
                <a:lnTo>
                  <a:pt x="157987" y="293750"/>
                </a:lnTo>
                <a:lnTo>
                  <a:pt x="304800" y="146811"/>
                </a:lnTo>
                <a:lnTo>
                  <a:pt x="157987" y="0"/>
                </a:lnTo>
                <a:close/>
              </a:path>
            </a:pathLst>
          </a:custGeom>
          <a:solidFill>
            <a:srgbClr val="6C3977"/>
          </a:solidFill>
        </p:spPr>
        <p:txBody>
          <a:bodyPr wrap="square" lIns="0" tIns="0" rIns="0" bIns="0" rtlCol="0"/>
          <a:lstStyle/>
          <a:p>
            <a:endParaRPr/>
          </a:p>
        </p:txBody>
      </p:sp>
      <p:sp>
        <p:nvSpPr>
          <p:cNvPr id="7" name="object 7" descr="An arrow that points to boxes where an applicant can request that their application is assigned or not assigned to specific CSR study sections for review."/>
          <p:cNvSpPr/>
          <p:nvPr/>
        </p:nvSpPr>
        <p:spPr>
          <a:xfrm>
            <a:off x="4800600" y="2246757"/>
            <a:ext cx="304800" cy="220504"/>
          </a:xfrm>
          <a:custGeom>
            <a:avLst/>
            <a:gdLst/>
            <a:ahLst/>
            <a:cxnLst/>
            <a:rect l="l" t="t" r="r" b="b"/>
            <a:pathLst>
              <a:path w="304800" h="294005">
                <a:moveTo>
                  <a:pt x="157987" y="0"/>
                </a:moveTo>
                <a:lnTo>
                  <a:pt x="157987" y="73406"/>
                </a:lnTo>
                <a:lnTo>
                  <a:pt x="0" y="73406"/>
                </a:lnTo>
                <a:lnTo>
                  <a:pt x="0" y="220345"/>
                </a:lnTo>
                <a:lnTo>
                  <a:pt x="157987" y="220345"/>
                </a:lnTo>
                <a:lnTo>
                  <a:pt x="157987" y="293750"/>
                </a:lnTo>
                <a:lnTo>
                  <a:pt x="304800" y="146938"/>
                </a:lnTo>
                <a:lnTo>
                  <a:pt x="157987" y="0"/>
                </a:lnTo>
                <a:close/>
              </a:path>
            </a:pathLst>
          </a:custGeom>
          <a:solidFill>
            <a:srgbClr val="6C3977"/>
          </a:solidFill>
        </p:spPr>
        <p:txBody>
          <a:bodyPr wrap="square" lIns="0" tIns="0" rIns="0" bIns="0" rtlCol="0"/>
          <a:lstStyle/>
          <a:p>
            <a:endParaRPr/>
          </a:p>
        </p:txBody>
      </p:sp>
      <p:sp>
        <p:nvSpPr>
          <p:cNvPr id="9" name="object 9" descr="An arrow that points to boxes where an applicant can tell NIH which NIH funding institute or cheter should or not be assigned to their grant application.   "/>
          <p:cNvSpPr/>
          <p:nvPr/>
        </p:nvSpPr>
        <p:spPr>
          <a:xfrm>
            <a:off x="4800600" y="1553718"/>
            <a:ext cx="304800" cy="220504"/>
          </a:xfrm>
          <a:custGeom>
            <a:avLst/>
            <a:gdLst/>
            <a:ahLst/>
            <a:cxnLst/>
            <a:rect l="l" t="t" r="r" b="b"/>
            <a:pathLst>
              <a:path w="304800" h="294005">
                <a:moveTo>
                  <a:pt x="157987" y="0"/>
                </a:moveTo>
                <a:lnTo>
                  <a:pt x="157987" y="73405"/>
                </a:lnTo>
                <a:lnTo>
                  <a:pt x="0" y="73405"/>
                </a:lnTo>
                <a:lnTo>
                  <a:pt x="0" y="220217"/>
                </a:lnTo>
                <a:lnTo>
                  <a:pt x="157987" y="220217"/>
                </a:lnTo>
                <a:lnTo>
                  <a:pt x="157987" y="293624"/>
                </a:lnTo>
                <a:lnTo>
                  <a:pt x="304800" y="146812"/>
                </a:lnTo>
                <a:lnTo>
                  <a:pt x="157987" y="0"/>
                </a:lnTo>
                <a:close/>
              </a:path>
            </a:pathLst>
          </a:custGeom>
          <a:solidFill>
            <a:srgbClr val="6C3977"/>
          </a:solidFill>
        </p:spPr>
        <p:txBody>
          <a:bodyPr wrap="square" lIns="0" tIns="0" rIns="0" bIns="0" rtlCol="0"/>
          <a:lstStyle/>
          <a:p>
            <a:endParaRPr/>
          </a:p>
        </p:txBody>
      </p:sp>
      <p:sp>
        <p:nvSpPr>
          <p:cNvPr id="11" name="object 11" descr="An arrow that points to boxes where an applicant can suggests fields of expertise that would need to be covered for their grant application to be reviewed appropriately."/>
          <p:cNvSpPr/>
          <p:nvPr/>
        </p:nvSpPr>
        <p:spPr>
          <a:xfrm>
            <a:off x="4800600" y="3779997"/>
            <a:ext cx="304800" cy="220504"/>
          </a:xfrm>
          <a:custGeom>
            <a:avLst/>
            <a:gdLst/>
            <a:ahLst/>
            <a:cxnLst/>
            <a:rect l="l" t="t" r="r" b="b"/>
            <a:pathLst>
              <a:path w="304800" h="294004">
                <a:moveTo>
                  <a:pt x="157987" y="0"/>
                </a:moveTo>
                <a:lnTo>
                  <a:pt x="157987" y="73406"/>
                </a:lnTo>
                <a:lnTo>
                  <a:pt x="0" y="73406"/>
                </a:lnTo>
                <a:lnTo>
                  <a:pt x="0" y="220218"/>
                </a:lnTo>
                <a:lnTo>
                  <a:pt x="157987" y="220218"/>
                </a:lnTo>
                <a:lnTo>
                  <a:pt x="157987" y="293624"/>
                </a:lnTo>
                <a:lnTo>
                  <a:pt x="304800" y="146812"/>
                </a:lnTo>
                <a:lnTo>
                  <a:pt x="157987" y="0"/>
                </a:lnTo>
                <a:close/>
              </a:path>
            </a:pathLst>
          </a:custGeom>
          <a:solidFill>
            <a:srgbClr val="6C3977"/>
          </a:solidFill>
        </p:spPr>
        <p:txBody>
          <a:bodyPr wrap="square" lIns="0" tIns="0" rIns="0" bIns="0" rtlCol="0"/>
          <a:lstStyle/>
          <a:p>
            <a:endParaRPr/>
          </a:p>
        </p:txBody>
      </p:sp>
      <p:sp>
        <p:nvSpPr>
          <p:cNvPr id="15" name="TextBox 14"/>
          <p:cNvSpPr txBox="1"/>
          <p:nvPr/>
        </p:nvSpPr>
        <p:spPr>
          <a:xfrm>
            <a:off x="533400" y="800100"/>
            <a:ext cx="4225290" cy="461665"/>
          </a:xfrm>
          <a:prstGeom prst="rect">
            <a:avLst/>
          </a:prstGeom>
          <a:noFill/>
        </p:spPr>
        <p:txBody>
          <a:bodyPr wrap="square" rtlCol="0">
            <a:spAutoFit/>
          </a:bodyPr>
          <a:lstStyle/>
          <a:p>
            <a:r>
              <a:rPr lang="en-US" sz="2400" b="1" dirty="0">
                <a:solidFill>
                  <a:srgbClr val="719500"/>
                </a:solidFill>
                <a:latin typeface="Arial" panose="020B0604020202020204" pitchFamily="34" charset="0"/>
                <a:cs typeface="Arial" panose="020B0604020202020204" pitchFamily="34" charset="0"/>
              </a:rPr>
              <a:t>Assignment Request Form </a:t>
            </a:r>
          </a:p>
        </p:txBody>
      </p:sp>
    </p:spTree>
    <p:extLst>
      <p:ext uri="{BB962C8B-B14F-4D97-AF65-F5344CB8AC3E}">
        <p14:creationId xmlns:p14="http://schemas.microsoft.com/office/powerpoint/2010/main" val="3477291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23850"/>
            <a:ext cx="7467600" cy="571500"/>
          </a:xfrm>
        </p:spPr>
        <p:txBody>
          <a:bodyPr>
            <a:normAutofit/>
          </a:bodyPr>
          <a:lstStyle/>
          <a:p>
            <a:r>
              <a:rPr lang="en-US" dirty="0" smtClean="0"/>
              <a:t>Have a Question During Today’s Webinar?  </a:t>
            </a:r>
            <a:endParaRPr lang="en-US" dirty="0"/>
          </a:p>
        </p:txBody>
      </p:sp>
      <p:sp>
        <p:nvSpPr>
          <p:cNvPr id="3" name="Content Placeholder 2"/>
          <p:cNvSpPr>
            <a:spLocks noGrp="1"/>
          </p:cNvSpPr>
          <p:nvPr>
            <p:ph idx="1"/>
          </p:nvPr>
        </p:nvSpPr>
        <p:spPr>
          <a:xfrm>
            <a:off x="76200" y="1028700"/>
            <a:ext cx="8991600" cy="3314700"/>
          </a:xfrm>
        </p:spPr>
        <p:txBody>
          <a:bodyPr>
            <a:normAutofit lnSpcReduction="10000"/>
          </a:bodyPr>
          <a:lstStyle/>
          <a:p>
            <a:endParaRPr lang="en-US"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lgn="ctr">
              <a:buNone/>
            </a:pPr>
            <a:r>
              <a:rPr lang="en-US" sz="2400" b="1" dirty="0" smtClean="0"/>
              <a:t>Send it to </a:t>
            </a:r>
            <a:r>
              <a:rPr lang="en-US" sz="2400" b="1" dirty="0"/>
              <a:t>askexperts@csr.nih.gov </a:t>
            </a:r>
            <a:endParaRPr lang="en-US" sz="2400" b="1" dirty="0" smtClean="0"/>
          </a:p>
          <a:p>
            <a:pPr marL="0" indent="0" algn="ctr">
              <a:buNone/>
            </a:pPr>
            <a:endParaRPr lang="en-US" sz="800" b="1" dirty="0" smtClean="0"/>
          </a:p>
          <a:p>
            <a:pPr marL="0" indent="0" algn="ctr">
              <a:buNone/>
            </a:pPr>
            <a:endParaRPr lang="en-US" sz="800" b="1" dirty="0"/>
          </a:p>
          <a:p>
            <a:pPr marL="0" indent="0" algn="ctr">
              <a:buNone/>
            </a:pPr>
            <a:r>
              <a:rPr lang="en-US" b="1" dirty="0" smtClean="0">
                <a:solidFill>
                  <a:srgbClr val="66A900"/>
                </a:solidFill>
              </a:rPr>
              <a:t>     We </a:t>
            </a:r>
            <a:r>
              <a:rPr lang="en-US" b="1" dirty="0">
                <a:solidFill>
                  <a:srgbClr val="66A900"/>
                </a:solidFill>
              </a:rPr>
              <a:t>will answer </a:t>
            </a:r>
            <a:r>
              <a:rPr lang="en-US" b="1" dirty="0" smtClean="0">
                <a:solidFill>
                  <a:srgbClr val="66A900"/>
                </a:solidFill>
              </a:rPr>
              <a:t>questions at </a:t>
            </a:r>
            <a:r>
              <a:rPr lang="en-US" b="1" dirty="0">
                <a:solidFill>
                  <a:srgbClr val="66A900"/>
                </a:solidFill>
              </a:rPr>
              <a:t>the end of the program</a:t>
            </a:r>
          </a:p>
        </p:txBody>
      </p:sp>
    </p:spTree>
    <p:extLst>
      <p:ext uri="{BB962C8B-B14F-4D97-AF65-F5344CB8AC3E}">
        <p14:creationId xmlns:p14="http://schemas.microsoft.com/office/powerpoint/2010/main" val="1978209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 Understand Who Your Reviewers Are</a:t>
            </a:r>
            <a:endParaRPr lang="en-US" dirty="0"/>
          </a:p>
        </p:txBody>
      </p:sp>
      <p:sp>
        <p:nvSpPr>
          <p:cNvPr id="3" name="Content Placeholder 2"/>
          <p:cNvSpPr>
            <a:spLocks noGrp="1"/>
          </p:cNvSpPr>
          <p:nvPr>
            <p:ph idx="1"/>
          </p:nvPr>
        </p:nvSpPr>
        <p:spPr>
          <a:xfrm>
            <a:off x="457200" y="1200150"/>
            <a:ext cx="8229600" cy="3314700"/>
          </a:xfrm>
        </p:spPr>
        <p:txBody>
          <a:bodyPr>
            <a:normAutofit/>
          </a:bodyPr>
          <a:lstStyle/>
          <a:p>
            <a:pPr marL="0" indent="0">
              <a:buNone/>
            </a:pPr>
            <a:r>
              <a:rPr lang="en-US" b="1" dirty="0" smtClean="0">
                <a:solidFill>
                  <a:srgbClr val="719500"/>
                </a:solidFill>
              </a:rPr>
              <a:t>Reviewers are senior scientists with a broad range of scientific expertise and background</a:t>
            </a:r>
          </a:p>
          <a:p>
            <a:endParaRPr lang="en-US" dirty="0" smtClean="0"/>
          </a:p>
        </p:txBody>
      </p:sp>
      <p:pic>
        <p:nvPicPr>
          <p:cNvPr id="4" name="Picture 3" descr="A photo of a group of reviewers around a square of tables discussing a grant applicaiton. Source: CSR/NI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228850"/>
            <a:ext cx="7086600" cy="1490094"/>
          </a:xfrm>
          <a:prstGeom prst="rect">
            <a:avLst/>
          </a:prstGeom>
        </p:spPr>
      </p:pic>
    </p:spTree>
    <p:extLst>
      <p:ext uri="{BB962C8B-B14F-4D97-AF65-F5344CB8AC3E}">
        <p14:creationId xmlns:p14="http://schemas.microsoft.com/office/powerpoint/2010/main" val="1852239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4400" y="1174849"/>
            <a:ext cx="7160261" cy="2923877"/>
          </a:xfrm>
          <a:prstGeom prst="rect">
            <a:avLst/>
          </a:prstGeom>
        </p:spPr>
        <p:txBody>
          <a:bodyPr vert="horz" wrap="square" lIns="0" tIns="0" rIns="0" bIns="0" rtlCol="0">
            <a:spAutoFit/>
          </a:bodyPr>
          <a:lstStyle/>
          <a:p>
            <a:pPr marL="355600" indent="-342900">
              <a:lnSpc>
                <a:spcPct val="100000"/>
              </a:lnSpc>
              <a:buClr>
                <a:srgbClr val="709400"/>
              </a:buClr>
              <a:buFont typeface="Arial"/>
              <a:buChar char="•"/>
              <a:tabLst>
                <a:tab pos="355600" algn="l"/>
              </a:tabLst>
            </a:pPr>
            <a:r>
              <a:rPr sz="2000" dirty="0">
                <a:latin typeface="Arial"/>
                <a:cs typeface="Arial"/>
              </a:rPr>
              <a:t>Impact</a:t>
            </a:r>
          </a:p>
          <a:p>
            <a:pPr marL="355600" indent="-342900">
              <a:lnSpc>
                <a:spcPct val="100000"/>
              </a:lnSpc>
              <a:spcBef>
                <a:spcPts val="550"/>
              </a:spcBef>
              <a:buClr>
                <a:srgbClr val="709400"/>
              </a:buClr>
              <a:buFont typeface="Arial"/>
              <a:buChar char="•"/>
              <a:tabLst>
                <a:tab pos="355600" algn="l"/>
              </a:tabLst>
            </a:pPr>
            <a:r>
              <a:rPr sz="2000" dirty="0">
                <a:latin typeface="Arial"/>
                <a:cs typeface="Arial"/>
              </a:rPr>
              <a:t>E</a:t>
            </a:r>
            <a:r>
              <a:rPr sz="2000" spc="-15" dirty="0">
                <a:latin typeface="Arial"/>
                <a:cs typeface="Arial"/>
              </a:rPr>
              <a:t>x</a:t>
            </a:r>
            <a:r>
              <a:rPr sz="2000" dirty="0">
                <a:latin typeface="Arial"/>
                <a:cs typeface="Arial"/>
              </a:rPr>
              <a:t>citing</a:t>
            </a:r>
            <a:r>
              <a:rPr sz="2000" spc="-15" dirty="0">
                <a:latin typeface="Arial"/>
                <a:cs typeface="Arial"/>
              </a:rPr>
              <a:t> </a:t>
            </a:r>
            <a:r>
              <a:rPr sz="2000" dirty="0">
                <a:latin typeface="Arial"/>
                <a:cs typeface="Arial"/>
              </a:rPr>
              <a:t>ideas</a:t>
            </a:r>
          </a:p>
          <a:p>
            <a:pPr marL="355600" indent="-342900">
              <a:lnSpc>
                <a:spcPct val="100000"/>
              </a:lnSpc>
              <a:spcBef>
                <a:spcPts val="555"/>
              </a:spcBef>
              <a:buClr>
                <a:srgbClr val="709400"/>
              </a:buClr>
              <a:buFont typeface="Arial"/>
              <a:buChar char="•"/>
              <a:tabLst>
                <a:tab pos="355600" algn="l"/>
              </a:tabLst>
            </a:pPr>
            <a:r>
              <a:rPr sz="2000" dirty="0">
                <a:latin typeface="Arial"/>
                <a:cs typeface="Arial"/>
              </a:rPr>
              <a:t>C</a:t>
            </a:r>
            <a:r>
              <a:rPr sz="2000" spc="5" dirty="0">
                <a:latin typeface="Arial"/>
                <a:cs typeface="Arial"/>
              </a:rPr>
              <a:t>l</a:t>
            </a:r>
            <a:r>
              <a:rPr sz="2000" dirty="0">
                <a:latin typeface="Arial"/>
                <a:cs typeface="Arial"/>
              </a:rPr>
              <a:t>ar</a:t>
            </a:r>
            <a:r>
              <a:rPr sz="2000" spc="5" dirty="0">
                <a:latin typeface="Arial"/>
                <a:cs typeface="Arial"/>
              </a:rPr>
              <a:t>i</a:t>
            </a:r>
            <a:r>
              <a:rPr sz="2000" dirty="0">
                <a:latin typeface="Arial"/>
                <a:cs typeface="Arial"/>
              </a:rPr>
              <a:t>ty</a:t>
            </a:r>
            <a:r>
              <a:rPr sz="2000" spc="-35" dirty="0">
                <a:latin typeface="Arial"/>
                <a:cs typeface="Arial"/>
              </a:rPr>
              <a:t> </a:t>
            </a:r>
            <a:r>
              <a:rPr sz="2000" dirty="0">
                <a:latin typeface="Arial"/>
                <a:cs typeface="Arial"/>
              </a:rPr>
              <a:t>of</a:t>
            </a:r>
            <a:r>
              <a:rPr sz="2000" spc="-20" dirty="0">
                <a:latin typeface="Arial"/>
                <a:cs typeface="Arial"/>
              </a:rPr>
              <a:t> </a:t>
            </a:r>
            <a:r>
              <a:rPr sz="2000" dirty="0">
                <a:latin typeface="Arial"/>
                <a:cs typeface="Arial"/>
              </a:rPr>
              <a:t>the</a:t>
            </a:r>
            <a:r>
              <a:rPr sz="2000" spc="-15" dirty="0">
                <a:latin typeface="Arial"/>
                <a:cs typeface="Arial"/>
              </a:rPr>
              <a:t> </a:t>
            </a:r>
            <a:r>
              <a:rPr sz="2000" dirty="0">
                <a:latin typeface="Arial"/>
                <a:cs typeface="Arial"/>
              </a:rPr>
              <a:t>rese</a:t>
            </a:r>
            <a:r>
              <a:rPr sz="2000" spc="5" dirty="0">
                <a:latin typeface="Arial"/>
                <a:cs typeface="Arial"/>
              </a:rPr>
              <a:t>a</a:t>
            </a:r>
            <a:r>
              <a:rPr sz="2000" dirty="0">
                <a:latin typeface="Arial"/>
                <a:cs typeface="Arial"/>
              </a:rPr>
              <a:t>rch</a:t>
            </a:r>
            <a:r>
              <a:rPr sz="2000" spc="-50" dirty="0">
                <a:latin typeface="Arial"/>
                <a:cs typeface="Arial"/>
              </a:rPr>
              <a:t> </a:t>
            </a:r>
            <a:r>
              <a:rPr sz="2000" dirty="0">
                <a:latin typeface="Arial"/>
                <a:cs typeface="Arial"/>
              </a:rPr>
              <a:t>and</a:t>
            </a:r>
            <a:r>
              <a:rPr sz="2000" spc="-20" dirty="0">
                <a:latin typeface="Arial"/>
                <a:cs typeface="Arial"/>
              </a:rPr>
              <a:t> </a:t>
            </a:r>
            <a:r>
              <a:rPr sz="2000" dirty="0">
                <a:latin typeface="Arial"/>
                <a:cs typeface="Arial"/>
              </a:rPr>
              <a:t>train</a:t>
            </a:r>
            <a:r>
              <a:rPr sz="2000" spc="5" dirty="0">
                <a:latin typeface="Arial"/>
                <a:cs typeface="Arial"/>
              </a:rPr>
              <a:t>i</a:t>
            </a:r>
            <a:r>
              <a:rPr sz="2000" dirty="0">
                <a:latin typeface="Arial"/>
                <a:cs typeface="Arial"/>
              </a:rPr>
              <a:t>ng</a:t>
            </a:r>
            <a:r>
              <a:rPr sz="2000" spc="-45" dirty="0">
                <a:latin typeface="Arial"/>
                <a:cs typeface="Arial"/>
              </a:rPr>
              <a:t> </a:t>
            </a:r>
            <a:r>
              <a:rPr sz="2000" dirty="0" smtClean="0">
                <a:latin typeface="Arial"/>
                <a:cs typeface="Arial"/>
              </a:rPr>
              <a:t>plans</a:t>
            </a:r>
            <a:r>
              <a:rPr lang="en-US" sz="2000" dirty="0" smtClean="0">
                <a:latin typeface="Arial"/>
                <a:cs typeface="Arial"/>
              </a:rPr>
              <a:t> in context of your career goals</a:t>
            </a:r>
            <a:endParaRPr sz="2000" dirty="0">
              <a:latin typeface="Arial"/>
              <a:cs typeface="Arial"/>
            </a:endParaRPr>
          </a:p>
          <a:p>
            <a:pPr marL="355600" marR="5080" indent="-342900">
              <a:lnSpc>
                <a:spcPct val="100000"/>
              </a:lnSpc>
              <a:spcBef>
                <a:spcPts val="550"/>
              </a:spcBef>
              <a:buClr>
                <a:srgbClr val="709400"/>
              </a:buClr>
              <a:buFont typeface="Arial"/>
              <a:buChar char="•"/>
              <a:tabLst>
                <a:tab pos="355600" algn="l"/>
                <a:tab pos="4117340" algn="l"/>
                <a:tab pos="4472305" algn="l"/>
              </a:tabLst>
            </a:pPr>
            <a:r>
              <a:rPr sz="2000" dirty="0">
                <a:latin typeface="Arial"/>
                <a:cs typeface="Arial"/>
              </a:rPr>
              <a:t>Realistic</a:t>
            </a:r>
            <a:r>
              <a:rPr sz="2000" spc="-40" dirty="0">
                <a:latin typeface="Arial"/>
                <a:cs typeface="Arial"/>
              </a:rPr>
              <a:t> </a:t>
            </a:r>
            <a:r>
              <a:rPr sz="2000" dirty="0">
                <a:latin typeface="Arial"/>
                <a:cs typeface="Arial"/>
              </a:rPr>
              <a:t>aims</a:t>
            </a:r>
            <a:r>
              <a:rPr sz="2000" spc="-30" dirty="0">
                <a:latin typeface="Arial"/>
                <a:cs typeface="Arial"/>
              </a:rPr>
              <a:t> </a:t>
            </a:r>
            <a:r>
              <a:rPr sz="2000" dirty="0">
                <a:latin typeface="Arial"/>
                <a:cs typeface="Arial"/>
              </a:rPr>
              <a:t>and</a:t>
            </a:r>
            <a:r>
              <a:rPr sz="2000" spc="-20" dirty="0">
                <a:latin typeface="Arial"/>
                <a:cs typeface="Arial"/>
              </a:rPr>
              <a:t> </a:t>
            </a:r>
            <a:r>
              <a:rPr sz="2000" dirty="0" smtClean="0">
                <a:latin typeface="Arial"/>
                <a:cs typeface="Arial"/>
              </a:rPr>
              <a:t>time</a:t>
            </a:r>
            <a:r>
              <a:rPr sz="2000" spc="5" dirty="0" smtClean="0">
                <a:latin typeface="Arial"/>
                <a:cs typeface="Arial"/>
              </a:rPr>
              <a:t>l</a:t>
            </a:r>
            <a:r>
              <a:rPr sz="2000" dirty="0" smtClean="0">
                <a:latin typeface="Arial"/>
                <a:cs typeface="Arial"/>
              </a:rPr>
              <a:t>ines</a:t>
            </a:r>
            <a:r>
              <a:rPr lang="en-US" sz="2000" dirty="0" smtClean="0">
                <a:latin typeface="Arial"/>
                <a:cs typeface="Arial"/>
              </a:rPr>
              <a:t> </a:t>
            </a:r>
            <a:r>
              <a:rPr sz="2000" dirty="0" smtClean="0">
                <a:latin typeface="Arial"/>
                <a:cs typeface="Arial"/>
              </a:rPr>
              <a:t>--</a:t>
            </a:r>
            <a:r>
              <a:rPr lang="en-US" sz="2000" dirty="0" smtClean="0">
                <a:latin typeface="Arial"/>
                <a:cs typeface="Arial"/>
              </a:rPr>
              <a:t> </a:t>
            </a:r>
            <a:r>
              <a:rPr sz="2000" dirty="0" smtClean="0">
                <a:latin typeface="Arial"/>
                <a:cs typeface="Arial"/>
              </a:rPr>
              <a:t>Don’t</a:t>
            </a:r>
            <a:r>
              <a:rPr sz="2000" spc="-35" dirty="0" smtClean="0">
                <a:latin typeface="Arial"/>
                <a:cs typeface="Arial"/>
              </a:rPr>
              <a:t> </a:t>
            </a:r>
            <a:r>
              <a:rPr sz="2000" dirty="0">
                <a:latin typeface="Arial"/>
                <a:cs typeface="Arial"/>
              </a:rPr>
              <a:t>be</a:t>
            </a:r>
            <a:r>
              <a:rPr sz="2000" spc="-15" dirty="0">
                <a:latin typeface="Arial"/>
                <a:cs typeface="Arial"/>
              </a:rPr>
              <a:t> </a:t>
            </a:r>
            <a:r>
              <a:rPr sz="2000" dirty="0">
                <a:latin typeface="Arial"/>
                <a:cs typeface="Arial"/>
              </a:rPr>
              <a:t>o</a:t>
            </a:r>
            <a:r>
              <a:rPr sz="2000" spc="-10" dirty="0">
                <a:latin typeface="Arial"/>
                <a:cs typeface="Arial"/>
              </a:rPr>
              <a:t>v</a:t>
            </a:r>
            <a:r>
              <a:rPr sz="2000" dirty="0">
                <a:latin typeface="Arial"/>
                <a:cs typeface="Arial"/>
              </a:rPr>
              <a:t>er</a:t>
            </a:r>
            <a:r>
              <a:rPr sz="2000" spc="5" dirty="0">
                <a:latin typeface="Arial"/>
                <a:cs typeface="Arial"/>
              </a:rPr>
              <a:t>l</a:t>
            </a:r>
            <a:r>
              <a:rPr sz="2000" dirty="0">
                <a:latin typeface="Arial"/>
                <a:cs typeface="Arial"/>
              </a:rPr>
              <a:t>y amb</a:t>
            </a:r>
            <a:r>
              <a:rPr sz="2000" spc="5" dirty="0">
                <a:latin typeface="Arial"/>
                <a:cs typeface="Arial"/>
              </a:rPr>
              <a:t>i</a:t>
            </a:r>
            <a:r>
              <a:rPr sz="2000" dirty="0">
                <a:latin typeface="Arial"/>
                <a:cs typeface="Arial"/>
              </a:rPr>
              <a:t>tious</a:t>
            </a:r>
          </a:p>
          <a:p>
            <a:pPr marL="355600" indent="-342900">
              <a:lnSpc>
                <a:spcPct val="100000"/>
              </a:lnSpc>
              <a:spcBef>
                <a:spcPts val="555"/>
              </a:spcBef>
              <a:buClr>
                <a:srgbClr val="709400"/>
              </a:buClr>
              <a:buFont typeface="Arial"/>
              <a:buChar char="•"/>
              <a:tabLst>
                <a:tab pos="355600" algn="l"/>
              </a:tabLst>
            </a:pPr>
            <a:r>
              <a:rPr sz="2000" dirty="0">
                <a:latin typeface="Arial"/>
                <a:cs typeface="Arial"/>
              </a:rPr>
              <a:t>Bre</a:t>
            </a:r>
            <a:r>
              <a:rPr sz="2000" spc="-10" dirty="0">
                <a:latin typeface="Arial"/>
                <a:cs typeface="Arial"/>
              </a:rPr>
              <a:t>v</a:t>
            </a:r>
            <a:r>
              <a:rPr sz="2000" dirty="0">
                <a:latin typeface="Arial"/>
                <a:cs typeface="Arial"/>
              </a:rPr>
              <a:t>ity with</a:t>
            </a:r>
            <a:r>
              <a:rPr sz="2000" spc="-25" dirty="0">
                <a:latin typeface="Arial"/>
                <a:cs typeface="Arial"/>
              </a:rPr>
              <a:t> </a:t>
            </a:r>
            <a:r>
              <a:rPr sz="2000" dirty="0">
                <a:latin typeface="Arial"/>
                <a:cs typeface="Arial"/>
              </a:rPr>
              <a:t>thin</a:t>
            </a:r>
            <a:r>
              <a:rPr sz="2000" spc="5" dirty="0">
                <a:latin typeface="Arial"/>
                <a:cs typeface="Arial"/>
              </a:rPr>
              <a:t>g</a:t>
            </a:r>
            <a:r>
              <a:rPr sz="2000" dirty="0">
                <a:latin typeface="Arial"/>
                <a:cs typeface="Arial"/>
              </a:rPr>
              <a:t>s</a:t>
            </a:r>
            <a:r>
              <a:rPr sz="2000" spc="-30" dirty="0">
                <a:latin typeface="Arial"/>
                <a:cs typeface="Arial"/>
              </a:rPr>
              <a:t> </a:t>
            </a:r>
            <a:r>
              <a:rPr sz="2000" dirty="0">
                <a:latin typeface="Arial"/>
                <a:cs typeface="Arial"/>
              </a:rPr>
              <a:t>that</a:t>
            </a:r>
            <a:r>
              <a:rPr sz="2000" spc="-20" dirty="0">
                <a:latin typeface="Arial"/>
                <a:cs typeface="Arial"/>
              </a:rPr>
              <a:t> </a:t>
            </a:r>
            <a:r>
              <a:rPr sz="2000" dirty="0">
                <a:latin typeface="Arial"/>
                <a:cs typeface="Arial"/>
              </a:rPr>
              <a:t>e</a:t>
            </a:r>
            <a:r>
              <a:rPr sz="2000" spc="-10" dirty="0">
                <a:latin typeface="Arial"/>
                <a:cs typeface="Arial"/>
              </a:rPr>
              <a:t>v</a:t>
            </a:r>
            <a:r>
              <a:rPr sz="2000" dirty="0">
                <a:latin typeface="Arial"/>
                <a:cs typeface="Arial"/>
              </a:rPr>
              <a:t>eryb</a:t>
            </a:r>
            <a:r>
              <a:rPr sz="2000" spc="5" dirty="0">
                <a:latin typeface="Arial"/>
                <a:cs typeface="Arial"/>
              </a:rPr>
              <a:t>o</a:t>
            </a:r>
            <a:r>
              <a:rPr sz="2000" spc="-10" dirty="0">
                <a:latin typeface="Arial"/>
                <a:cs typeface="Arial"/>
              </a:rPr>
              <a:t>d</a:t>
            </a:r>
            <a:r>
              <a:rPr sz="2000" dirty="0">
                <a:latin typeface="Arial"/>
                <a:cs typeface="Arial"/>
              </a:rPr>
              <a:t>y</a:t>
            </a:r>
            <a:r>
              <a:rPr sz="2000" spc="-45" dirty="0">
                <a:latin typeface="Arial"/>
                <a:cs typeface="Arial"/>
              </a:rPr>
              <a:t> </a:t>
            </a:r>
            <a:r>
              <a:rPr sz="2000" dirty="0">
                <a:latin typeface="Arial"/>
                <a:cs typeface="Arial"/>
              </a:rPr>
              <a:t>kno</a:t>
            </a:r>
            <a:r>
              <a:rPr sz="2000" spc="5" dirty="0">
                <a:latin typeface="Arial"/>
                <a:cs typeface="Arial"/>
              </a:rPr>
              <a:t>w</a:t>
            </a:r>
            <a:r>
              <a:rPr sz="2000" dirty="0">
                <a:latin typeface="Arial"/>
                <a:cs typeface="Arial"/>
              </a:rPr>
              <a:t>s</a:t>
            </a:r>
          </a:p>
          <a:p>
            <a:pPr marL="355600" indent="-342900">
              <a:lnSpc>
                <a:spcPct val="100000"/>
              </a:lnSpc>
              <a:spcBef>
                <a:spcPts val="550"/>
              </a:spcBef>
              <a:buClr>
                <a:srgbClr val="709400"/>
              </a:buClr>
              <a:buFont typeface="Arial"/>
              <a:buChar char="•"/>
              <a:tabLst>
                <a:tab pos="355600" algn="l"/>
              </a:tabLst>
            </a:pPr>
            <a:r>
              <a:rPr sz="2000" dirty="0">
                <a:latin typeface="Arial"/>
                <a:cs typeface="Arial"/>
              </a:rPr>
              <a:t>Noted</a:t>
            </a:r>
            <a:r>
              <a:rPr sz="2000" spc="-30" dirty="0">
                <a:latin typeface="Arial"/>
                <a:cs typeface="Arial"/>
              </a:rPr>
              <a:t> </a:t>
            </a:r>
            <a:r>
              <a:rPr sz="2000" dirty="0">
                <a:latin typeface="Arial"/>
                <a:cs typeface="Arial"/>
              </a:rPr>
              <a:t>l</a:t>
            </a:r>
            <a:r>
              <a:rPr sz="2000" spc="5" dirty="0">
                <a:latin typeface="Arial"/>
                <a:cs typeface="Arial"/>
              </a:rPr>
              <a:t>i</a:t>
            </a:r>
            <a:r>
              <a:rPr sz="2000" dirty="0">
                <a:latin typeface="Arial"/>
                <a:cs typeface="Arial"/>
              </a:rPr>
              <a:t>mitations</a:t>
            </a:r>
            <a:r>
              <a:rPr sz="2000" spc="-45" dirty="0">
                <a:latin typeface="Arial"/>
                <a:cs typeface="Arial"/>
              </a:rPr>
              <a:t> </a:t>
            </a:r>
            <a:r>
              <a:rPr sz="2000" dirty="0">
                <a:latin typeface="Arial"/>
                <a:cs typeface="Arial"/>
              </a:rPr>
              <a:t>of</a:t>
            </a:r>
            <a:r>
              <a:rPr sz="2000" spc="-20" dirty="0">
                <a:latin typeface="Arial"/>
                <a:cs typeface="Arial"/>
              </a:rPr>
              <a:t> </a:t>
            </a:r>
            <a:r>
              <a:rPr sz="2000" dirty="0">
                <a:latin typeface="Arial"/>
                <a:cs typeface="Arial"/>
              </a:rPr>
              <a:t>the</a:t>
            </a:r>
            <a:r>
              <a:rPr sz="2000" spc="-15" dirty="0">
                <a:latin typeface="Arial"/>
                <a:cs typeface="Arial"/>
              </a:rPr>
              <a:t> </a:t>
            </a:r>
            <a:r>
              <a:rPr sz="2000" dirty="0">
                <a:latin typeface="Arial"/>
                <a:cs typeface="Arial"/>
              </a:rPr>
              <a:t>study</a:t>
            </a:r>
          </a:p>
          <a:p>
            <a:pPr marL="355600" indent="-342900">
              <a:lnSpc>
                <a:spcPct val="100000"/>
              </a:lnSpc>
              <a:spcBef>
                <a:spcPts val="550"/>
              </a:spcBef>
              <a:buClr>
                <a:srgbClr val="709400"/>
              </a:buClr>
              <a:buFont typeface="Arial"/>
              <a:buChar char="•"/>
              <a:tabLst>
                <a:tab pos="355600" algn="l"/>
              </a:tabLst>
            </a:pPr>
            <a:r>
              <a:rPr sz="2000" dirty="0">
                <a:latin typeface="Arial"/>
                <a:cs typeface="Arial"/>
              </a:rPr>
              <a:t>A</a:t>
            </a:r>
            <a:r>
              <a:rPr sz="2000" spc="-130" dirty="0">
                <a:latin typeface="Arial"/>
                <a:cs typeface="Arial"/>
              </a:rPr>
              <a:t> </a:t>
            </a:r>
            <a:r>
              <a:rPr sz="2000" dirty="0">
                <a:latin typeface="Arial"/>
                <a:cs typeface="Arial"/>
              </a:rPr>
              <a:t>clean,</a:t>
            </a:r>
            <a:r>
              <a:rPr sz="2000" spc="-40" dirty="0">
                <a:latin typeface="Arial"/>
                <a:cs typeface="Arial"/>
              </a:rPr>
              <a:t> </a:t>
            </a:r>
            <a:r>
              <a:rPr sz="2000" dirty="0">
                <a:latin typeface="Arial"/>
                <a:cs typeface="Arial"/>
              </a:rPr>
              <a:t>wel</a:t>
            </a:r>
            <a:r>
              <a:rPr sz="2000" spc="20" dirty="0">
                <a:latin typeface="Arial"/>
                <a:cs typeface="Arial"/>
              </a:rPr>
              <a:t>l</a:t>
            </a:r>
            <a:r>
              <a:rPr sz="2000" dirty="0">
                <a:latin typeface="Arial"/>
                <a:cs typeface="Arial"/>
              </a:rPr>
              <a:t>-wr</a:t>
            </a:r>
            <a:r>
              <a:rPr sz="2000" spc="5" dirty="0">
                <a:latin typeface="Arial"/>
                <a:cs typeface="Arial"/>
              </a:rPr>
              <a:t>i</a:t>
            </a:r>
            <a:r>
              <a:rPr sz="2000" dirty="0">
                <a:latin typeface="Arial"/>
                <a:cs typeface="Arial"/>
              </a:rPr>
              <a:t>t</a:t>
            </a:r>
            <a:r>
              <a:rPr sz="2000" spc="-10" dirty="0">
                <a:latin typeface="Arial"/>
                <a:cs typeface="Arial"/>
              </a:rPr>
              <a:t>te</a:t>
            </a:r>
            <a:r>
              <a:rPr sz="2000" dirty="0">
                <a:latin typeface="Arial"/>
                <a:cs typeface="Arial"/>
              </a:rPr>
              <a:t>n</a:t>
            </a:r>
            <a:r>
              <a:rPr sz="2000" spc="-40" dirty="0">
                <a:latin typeface="Arial"/>
                <a:cs typeface="Arial"/>
              </a:rPr>
              <a:t> </a:t>
            </a:r>
            <a:r>
              <a:rPr sz="2000" dirty="0">
                <a:latin typeface="Arial"/>
                <a:cs typeface="Arial"/>
              </a:rPr>
              <a:t>ap</a:t>
            </a:r>
            <a:r>
              <a:rPr sz="2000" spc="5" dirty="0">
                <a:latin typeface="Arial"/>
                <a:cs typeface="Arial"/>
              </a:rPr>
              <a:t>p</a:t>
            </a:r>
            <a:r>
              <a:rPr sz="2000" dirty="0">
                <a:latin typeface="Arial"/>
                <a:cs typeface="Arial"/>
              </a:rPr>
              <a:t>l</a:t>
            </a:r>
            <a:r>
              <a:rPr sz="2000" spc="5" dirty="0">
                <a:latin typeface="Arial"/>
                <a:cs typeface="Arial"/>
              </a:rPr>
              <a:t>i</a:t>
            </a:r>
            <a:r>
              <a:rPr sz="2000" dirty="0">
                <a:latin typeface="Arial"/>
                <a:cs typeface="Arial"/>
              </a:rPr>
              <a:t>c</a:t>
            </a:r>
            <a:r>
              <a:rPr sz="2000" spc="-10" dirty="0">
                <a:latin typeface="Arial"/>
                <a:cs typeface="Arial"/>
              </a:rPr>
              <a:t>a</a:t>
            </a:r>
            <a:r>
              <a:rPr sz="2000" dirty="0">
                <a:latin typeface="Arial"/>
                <a:cs typeface="Arial"/>
              </a:rPr>
              <a:t>ti</a:t>
            </a:r>
            <a:r>
              <a:rPr sz="2000" spc="-10" dirty="0">
                <a:latin typeface="Arial"/>
                <a:cs typeface="Arial"/>
              </a:rPr>
              <a:t>o</a:t>
            </a:r>
            <a:r>
              <a:rPr sz="2000" dirty="0">
                <a:latin typeface="Arial"/>
                <a:cs typeface="Arial"/>
              </a:rPr>
              <a:t>n</a:t>
            </a:r>
          </a:p>
        </p:txBody>
      </p:sp>
      <p:sp>
        <p:nvSpPr>
          <p:cNvPr id="3" name="object 3"/>
          <p:cNvSpPr txBox="1">
            <a:spLocks noGrp="1"/>
          </p:cNvSpPr>
          <p:nvPr>
            <p:ph type="title"/>
          </p:nvPr>
        </p:nvSpPr>
        <p:spPr>
          <a:xfrm>
            <a:off x="535941" y="186104"/>
            <a:ext cx="8072119" cy="577338"/>
          </a:xfrm>
          <a:prstGeom prst="rect">
            <a:avLst/>
          </a:prstGeom>
        </p:spPr>
        <p:txBody>
          <a:bodyPr vert="horz" wrap="square" lIns="0" tIns="190754" rIns="0" bIns="0" rtlCol="0">
            <a:spAutoFit/>
          </a:bodyPr>
          <a:lstStyle/>
          <a:p>
            <a:pPr marL="12700">
              <a:lnSpc>
                <a:spcPct val="100000"/>
              </a:lnSpc>
            </a:pPr>
            <a:r>
              <a:rPr lang="en-US" sz="2500" spc="-25" dirty="0" smtClean="0"/>
              <a:t>6. Know </a:t>
            </a:r>
            <a:r>
              <a:rPr sz="2500" spc="-25" dirty="0" smtClean="0"/>
              <a:t>W</a:t>
            </a:r>
            <a:r>
              <a:rPr sz="2500" spc="-30" dirty="0" smtClean="0"/>
              <a:t>h</a:t>
            </a:r>
            <a:r>
              <a:rPr sz="2500" spc="-15" dirty="0" smtClean="0"/>
              <a:t>at</a:t>
            </a:r>
            <a:r>
              <a:rPr sz="2500" spc="20" dirty="0" smtClean="0"/>
              <a:t> </a:t>
            </a:r>
            <a:r>
              <a:rPr sz="2500" spc="-15" dirty="0"/>
              <a:t>Revie</a:t>
            </a:r>
            <a:r>
              <a:rPr sz="2500" spc="5" dirty="0"/>
              <a:t>w</a:t>
            </a:r>
            <a:r>
              <a:rPr sz="2500" spc="-15" dirty="0"/>
              <a:t>ers</a:t>
            </a:r>
            <a:r>
              <a:rPr sz="2500" spc="-30" dirty="0"/>
              <a:t> </a:t>
            </a:r>
            <a:r>
              <a:rPr lang="en-US" sz="2500" spc="-30" dirty="0" smtClean="0"/>
              <a:t>Are Looking for</a:t>
            </a:r>
            <a:endParaRPr sz="2500" dirty="0"/>
          </a:p>
        </p:txBody>
      </p:sp>
    </p:spTree>
    <p:extLst>
      <p:ext uri="{BB962C8B-B14F-4D97-AF65-F5344CB8AC3E}">
        <p14:creationId xmlns:p14="http://schemas.microsoft.com/office/powerpoint/2010/main" val="1886275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9339" y="1270571"/>
            <a:ext cx="7627620" cy="1910779"/>
          </a:xfrm>
          <a:prstGeom prst="rect">
            <a:avLst/>
          </a:prstGeom>
        </p:spPr>
        <p:txBody>
          <a:bodyPr vert="horz" wrap="square" lIns="0" tIns="0" rIns="0" bIns="0" rtlCol="0">
            <a:spAutoFit/>
          </a:bodyPr>
          <a:lstStyle/>
          <a:p>
            <a:pPr marL="355600" indent="-342900">
              <a:lnSpc>
                <a:spcPct val="100000"/>
              </a:lnSpc>
              <a:buClr>
                <a:srgbClr val="709400"/>
              </a:buClr>
              <a:buSzPct val="109090"/>
              <a:buFont typeface="Arial"/>
              <a:buChar char="•"/>
              <a:tabLst>
                <a:tab pos="355600" algn="l"/>
              </a:tabLst>
            </a:pPr>
            <a:r>
              <a:rPr sz="2000" b="1" spc="-15" dirty="0">
                <a:latin typeface="Arial"/>
                <a:cs typeface="Arial"/>
              </a:rPr>
              <a:t>Overall</a:t>
            </a:r>
            <a:r>
              <a:rPr sz="2000" b="1" spc="15" dirty="0">
                <a:latin typeface="Arial"/>
                <a:cs typeface="Arial"/>
              </a:rPr>
              <a:t> </a:t>
            </a:r>
            <a:r>
              <a:rPr sz="2000" b="1" spc="-15" dirty="0">
                <a:latin typeface="Arial"/>
                <a:cs typeface="Arial"/>
              </a:rPr>
              <a:t>Impact</a:t>
            </a:r>
            <a:endParaRPr sz="2000" dirty="0">
              <a:latin typeface="Arial"/>
              <a:cs typeface="Arial"/>
            </a:endParaRPr>
          </a:p>
          <a:p>
            <a:pPr marL="355600" marR="5080">
              <a:lnSpc>
                <a:spcPct val="100000"/>
              </a:lnSpc>
              <a:spcBef>
                <a:spcPts val="530"/>
              </a:spcBef>
            </a:pPr>
            <a:r>
              <a:rPr sz="2000" spc="-15" dirty="0">
                <a:latin typeface="Arial"/>
                <a:cs typeface="Arial"/>
              </a:rPr>
              <a:t>Asses</a:t>
            </a:r>
            <a:r>
              <a:rPr sz="2000" spc="-10" dirty="0">
                <a:latin typeface="Arial"/>
                <a:cs typeface="Arial"/>
              </a:rPr>
              <a:t>s</a:t>
            </a:r>
            <a:r>
              <a:rPr sz="2000" spc="-30" dirty="0">
                <a:latin typeface="Arial"/>
                <a:cs typeface="Arial"/>
              </a:rPr>
              <a:t>m</a:t>
            </a:r>
            <a:r>
              <a:rPr sz="2000" spc="-15" dirty="0">
                <a:latin typeface="Arial"/>
                <a:cs typeface="Arial"/>
              </a:rPr>
              <a:t>ent</a:t>
            </a:r>
            <a:r>
              <a:rPr sz="2000" spc="-5" dirty="0">
                <a:latin typeface="Arial"/>
                <a:cs typeface="Arial"/>
              </a:rPr>
              <a:t> </a:t>
            </a:r>
            <a:r>
              <a:rPr sz="2000" spc="-10" dirty="0">
                <a:latin typeface="Arial"/>
                <a:cs typeface="Arial"/>
              </a:rPr>
              <a:t>of</a:t>
            </a:r>
            <a:r>
              <a:rPr sz="2000" spc="-5" dirty="0">
                <a:latin typeface="Arial"/>
                <a:cs typeface="Arial"/>
              </a:rPr>
              <a:t> </a:t>
            </a:r>
            <a:r>
              <a:rPr sz="2000" spc="-15" dirty="0">
                <a:latin typeface="Arial"/>
                <a:cs typeface="Arial"/>
              </a:rPr>
              <a:t>the</a:t>
            </a:r>
            <a:r>
              <a:rPr sz="2000" dirty="0">
                <a:latin typeface="Arial"/>
                <a:cs typeface="Arial"/>
              </a:rPr>
              <a:t> </a:t>
            </a:r>
            <a:r>
              <a:rPr sz="2000" spc="-5" dirty="0">
                <a:latin typeface="Arial"/>
                <a:cs typeface="Arial"/>
              </a:rPr>
              <a:t>l</a:t>
            </a:r>
            <a:r>
              <a:rPr sz="2000" dirty="0">
                <a:latin typeface="Arial"/>
                <a:cs typeface="Arial"/>
              </a:rPr>
              <a:t>i</a:t>
            </a:r>
            <a:r>
              <a:rPr sz="2000" spc="-15" dirty="0">
                <a:latin typeface="Arial"/>
                <a:cs typeface="Arial"/>
              </a:rPr>
              <a:t>ke</a:t>
            </a:r>
            <a:r>
              <a:rPr sz="2000" dirty="0">
                <a:latin typeface="Arial"/>
                <a:cs typeface="Arial"/>
              </a:rPr>
              <a:t>l</a:t>
            </a:r>
            <a:r>
              <a:rPr sz="2000" spc="-15" dirty="0">
                <a:latin typeface="Arial"/>
                <a:cs typeface="Arial"/>
              </a:rPr>
              <a:t>ihood</a:t>
            </a:r>
            <a:r>
              <a:rPr sz="2000" spc="10" dirty="0">
                <a:latin typeface="Arial"/>
                <a:cs typeface="Arial"/>
              </a:rPr>
              <a:t> </a:t>
            </a:r>
            <a:r>
              <a:rPr sz="2000" spc="-10" dirty="0">
                <a:latin typeface="Arial"/>
                <a:cs typeface="Arial"/>
              </a:rPr>
              <a:t>that</a:t>
            </a:r>
            <a:r>
              <a:rPr sz="2000" dirty="0">
                <a:latin typeface="Arial"/>
                <a:cs typeface="Arial"/>
              </a:rPr>
              <a:t> </a:t>
            </a:r>
            <a:r>
              <a:rPr sz="2000" spc="-15" dirty="0">
                <a:latin typeface="Arial"/>
                <a:cs typeface="Arial"/>
              </a:rPr>
              <a:t>the</a:t>
            </a:r>
            <a:r>
              <a:rPr sz="2000" spc="10" dirty="0">
                <a:latin typeface="Arial"/>
                <a:cs typeface="Arial"/>
              </a:rPr>
              <a:t> </a:t>
            </a:r>
            <a:r>
              <a:rPr sz="2000" spc="-15" dirty="0">
                <a:latin typeface="Arial"/>
                <a:cs typeface="Arial"/>
              </a:rPr>
              <a:t>propos</a:t>
            </a:r>
            <a:r>
              <a:rPr sz="2000" spc="-10" dirty="0">
                <a:latin typeface="Arial"/>
                <a:cs typeface="Arial"/>
              </a:rPr>
              <a:t>e</a:t>
            </a:r>
            <a:r>
              <a:rPr sz="2000" spc="-15" dirty="0">
                <a:latin typeface="Arial"/>
                <a:cs typeface="Arial"/>
              </a:rPr>
              <a:t>d</a:t>
            </a:r>
            <a:r>
              <a:rPr sz="2000" dirty="0">
                <a:latin typeface="Arial"/>
                <a:cs typeface="Arial"/>
              </a:rPr>
              <a:t> </a:t>
            </a:r>
            <a:r>
              <a:rPr sz="2000" spc="-10" dirty="0">
                <a:latin typeface="Arial"/>
                <a:cs typeface="Arial"/>
              </a:rPr>
              <a:t>train</a:t>
            </a:r>
            <a:r>
              <a:rPr sz="2000" dirty="0">
                <a:latin typeface="Arial"/>
                <a:cs typeface="Arial"/>
              </a:rPr>
              <a:t>i</a:t>
            </a:r>
            <a:r>
              <a:rPr sz="2000" spc="-15" dirty="0">
                <a:latin typeface="Arial"/>
                <a:cs typeface="Arial"/>
              </a:rPr>
              <a:t>ng</a:t>
            </a:r>
            <a:r>
              <a:rPr sz="2000" dirty="0">
                <a:latin typeface="Arial"/>
                <a:cs typeface="Arial"/>
              </a:rPr>
              <a:t> </a:t>
            </a:r>
            <a:r>
              <a:rPr sz="2000" spc="-10" dirty="0">
                <a:latin typeface="Arial"/>
                <a:cs typeface="Arial"/>
              </a:rPr>
              <a:t>will </a:t>
            </a:r>
            <a:r>
              <a:rPr sz="2000" spc="-15" dirty="0">
                <a:latin typeface="Arial"/>
                <a:cs typeface="Arial"/>
              </a:rPr>
              <a:t>en</a:t>
            </a:r>
            <a:r>
              <a:rPr sz="2000" spc="-10" dirty="0">
                <a:latin typeface="Arial"/>
                <a:cs typeface="Arial"/>
              </a:rPr>
              <a:t>h</a:t>
            </a:r>
            <a:r>
              <a:rPr sz="2000" spc="-15" dirty="0">
                <a:latin typeface="Arial"/>
                <a:cs typeface="Arial"/>
              </a:rPr>
              <a:t>an</a:t>
            </a:r>
            <a:r>
              <a:rPr sz="2000" spc="-10" dirty="0">
                <a:latin typeface="Arial"/>
                <a:cs typeface="Arial"/>
              </a:rPr>
              <a:t>c</a:t>
            </a:r>
            <a:r>
              <a:rPr sz="2000" spc="-15" dirty="0">
                <a:latin typeface="Arial"/>
                <a:cs typeface="Arial"/>
              </a:rPr>
              <a:t>e</a:t>
            </a:r>
            <a:r>
              <a:rPr sz="2000" spc="-5" dirty="0">
                <a:latin typeface="Arial"/>
                <a:cs typeface="Arial"/>
              </a:rPr>
              <a:t> </a:t>
            </a:r>
            <a:r>
              <a:rPr sz="2000" spc="-10" dirty="0">
                <a:latin typeface="Arial"/>
                <a:cs typeface="Arial"/>
              </a:rPr>
              <a:t>th</a:t>
            </a:r>
            <a:r>
              <a:rPr sz="2000" spc="-15" dirty="0">
                <a:latin typeface="Arial"/>
                <a:cs typeface="Arial"/>
              </a:rPr>
              <a:t>e</a:t>
            </a:r>
            <a:r>
              <a:rPr sz="2000" spc="-5" dirty="0">
                <a:latin typeface="Arial"/>
                <a:cs typeface="Arial"/>
              </a:rPr>
              <a:t> </a:t>
            </a:r>
            <a:r>
              <a:rPr sz="2000" spc="-10" dirty="0">
                <a:latin typeface="Arial"/>
                <a:cs typeface="Arial"/>
              </a:rPr>
              <a:t>c</a:t>
            </a:r>
            <a:r>
              <a:rPr sz="2000" spc="-15" dirty="0">
                <a:latin typeface="Arial"/>
                <a:cs typeface="Arial"/>
              </a:rPr>
              <a:t>an</a:t>
            </a:r>
            <a:r>
              <a:rPr sz="2000" spc="-10" dirty="0">
                <a:latin typeface="Arial"/>
                <a:cs typeface="Arial"/>
              </a:rPr>
              <a:t>didate</a:t>
            </a:r>
            <a:r>
              <a:rPr sz="2000" spc="-40" dirty="0">
                <a:latin typeface="Arial"/>
                <a:cs typeface="Arial"/>
              </a:rPr>
              <a:t>’</a:t>
            </a:r>
            <a:r>
              <a:rPr sz="2000" spc="-15" dirty="0">
                <a:latin typeface="Arial"/>
                <a:cs typeface="Arial"/>
              </a:rPr>
              <a:t>s</a:t>
            </a:r>
            <a:r>
              <a:rPr sz="2000" spc="-5" dirty="0">
                <a:latin typeface="Arial"/>
                <a:cs typeface="Arial"/>
              </a:rPr>
              <a:t> </a:t>
            </a:r>
            <a:r>
              <a:rPr sz="2000" spc="-15" dirty="0">
                <a:latin typeface="Arial"/>
                <a:cs typeface="Arial"/>
              </a:rPr>
              <a:t>pote</a:t>
            </a:r>
            <a:r>
              <a:rPr sz="2000" spc="-10" dirty="0">
                <a:latin typeface="Arial"/>
                <a:cs typeface="Arial"/>
              </a:rPr>
              <a:t>ntia</a:t>
            </a:r>
            <a:r>
              <a:rPr sz="2000" spc="-5" dirty="0">
                <a:latin typeface="Arial"/>
                <a:cs typeface="Arial"/>
              </a:rPr>
              <a:t>l </a:t>
            </a:r>
            <a:r>
              <a:rPr sz="2000" spc="-10" dirty="0">
                <a:latin typeface="Arial"/>
                <a:cs typeface="Arial"/>
              </a:rPr>
              <a:t>for</a:t>
            </a:r>
            <a:r>
              <a:rPr sz="2000" spc="10" dirty="0">
                <a:latin typeface="Arial"/>
                <a:cs typeface="Arial"/>
              </a:rPr>
              <a:t> </a:t>
            </a:r>
            <a:r>
              <a:rPr sz="2000" spc="-15" dirty="0">
                <a:latin typeface="Arial"/>
                <a:cs typeface="Arial"/>
              </a:rPr>
              <a:t>a</a:t>
            </a:r>
            <a:r>
              <a:rPr sz="2000" spc="-5" dirty="0">
                <a:latin typeface="Arial"/>
                <a:cs typeface="Arial"/>
              </a:rPr>
              <a:t> </a:t>
            </a:r>
            <a:r>
              <a:rPr sz="2000" spc="-15" dirty="0">
                <a:latin typeface="Arial"/>
                <a:cs typeface="Arial"/>
              </a:rPr>
              <a:t>produ</a:t>
            </a:r>
            <a:r>
              <a:rPr sz="2000" spc="-10" dirty="0">
                <a:latin typeface="Arial"/>
                <a:cs typeface="Arial"/>
              </a:rPr>
              <a:t>ctive, </a:t>
            </a:r>
            <a:r>
              <a:rPr sz="2000" spc="-15" dirty="0">
                <a:latin typeface="Arial"/>
                <a:cs typeface="Arial"/>
              </a:rPr>
              <a:t>inde</a:t>
            </a:r>
            <a:r>
              <a:rPr sz="2000" spc="-10" dirty="0">
                <a:latin typeface="Arial"/>
                <a:cs typeface="Arial"/>
              </a:rPr>
              <a:t>p</a:t>
            </a:r>
            <a:r>
              <a:rPr sz="2000" spc="-15" dirty="0">
                <a:latin typeface="Arial"/>
                <a:cs typeface="Arial"/>
              </a:rPr>
              <a:t>en</a:t>
            </a:r>
            <a:r>
              <a:rPr sz="2000" spc="-10" dirty="0">
                <a:latin typeface="Arial"/>
                <a:cs typeface="Arial"/>
              </a:rPr>
              <a:t>d</a:t>
            </a:r>
            <a:r>
              <a:rPr sz="2000" spc="-15" dirty="0">
                <a:latin typeface="Arial"/>
                <a:cs typeface="Arial"/>
              </a:rPr>
              <a:t>ent</a:t>
            </a:r>
            <a:r>
              <a:rPr sz="2000" spc="15" dirty="0">
                <a:latin typeface="Arial"/>
                <a:cs typeface="Arial"/>
              </a:rPr>
              <a:t> </a:t>
            </a:r>
            <a:r>
              <a:rPr sz="2000" spc="-15" dirty="0">
                <a:latin typeface="Arial"/>
                <a:cs typeface="Arial"/>
              </a:rPr>
              <a:t>s</a:t>
            </a:r>
            <a:r>
              <a:rPr sz="2000" spc="-10" dirty="0">
                <a:latin typeface="Arial"/>
                <a:cs typeface="Arial"/>
              </a:rPr>
              <a:t>cient</a:t>
            </a:r>
            <a:r>
              <a:rPr sz="2000" dirty="0">
                <a:latin typeface="Arial"/>
                <a:cs typeface="Arial"/>
              </a:rPr>
              <a:t>i</a:t>
            </a:r>
            <a:r>
              <a:rPr sz="2000" spc="-10" dirty="0">
                <a:latin typeface="Arial"/>
                <a:cs typeface="Arial"/>
              </a:rPr>
              <a:t>fic</a:t>
            </a:r>
            <a:r>
              <a:rPr sz="2000" spc="-5" dirty="0">
                <a:latin typeface="Arial"/>
                <a:cs typeface="Arial"/>
              </a:rPr>
              <a:t> </a:t>
            </a:r>
            <a:r>
              <a:rPr sz="2000" spc="-15" dirty="0">
                <a:latin typeface="Arial"/>
                <a:cs typeface="Arial"/>
              </a:rPr>
              <a:t>c</a:t>
            </a:r>
            <a:r>
              <a:rPr sz="2000" spc="-10" dirty="0">
                <a:latin typeface="Arial"/>
                <a:cs typeface="Arial"/>
              </a:rPr>
              <a:t>a</a:t>
            </a:r>
            <a:r>
              <a:rPr sz="2000" spc="-15" dirty="0">
                <a:latin typeface="Arial"/>
                <a:cs typeface="Arial"/>
              </a:rPr>
              <a:t>ree</a:t>
            </a:r>
            <a:r>
              <a:rPr sz="2000" spc="-130" dirty="0">
                <a:latin typeface="Arial"/>
                <a:cs typeface="Arial"/>
              </a:rPr>
              <a:t>r</a:t>
            </a:r>
            <a:r>
              <a:rPr sz="2000" spc="-10" dirty="0">
                <a:latin typeface="Arial"/>
                <a:cs typeface="Arial"/>
              </a:rPr>
              <a:t>.</a:t>
            </a:r>
            <a:endParaRPr sz="2000" dirty="0">
              <a:latin typeface="Arial"/>
              <a:cs typeface="Arial"/>
            </a:endParaRPr>
          </a:p>
          <a:p>
            <a:pPr>
              <a:lnSpc>
                <a:spcPct val="100000"/>
              </a:lnSpc>
              <a:spcBef>
                <a:spcPts val="16"/>
              </a:spcBef>
            </a:pPr>
            <a:endParaRPr sz="2000" dirty="0">
              <a:latin typeface="Times New Roman"/>
              <a:cs typeface="Times New Roman"/>
            </a:endParaRPr>
          </a:p>
          <a:p>
            <a:pPr marL="355600" indent="-342900">
              <a:lnSpc>
                <a:spcPct val="100000"/>
              </a:lnSpc>
              <a:buClr>
                <a:srgbClr val="709400"/>
              </a:buClr>
              <a:buFont typeface="Arial"/>
              <a:buChar char="•"/>
              <a:tabLst>
                <a:tab pos="355600" algn="l"/>
              </a:tabLst>
            </a:pPr>
            <a:r>
              <a:rPr sz="2000" b="1" spc="-15" dirty="0">
                <a:latin typeface="Arial"/>
                <a:cs typeface="Arial"/>
              </a:rPr>
              <a:t>Five</a:t>
            </a:r>
            <a:r>
              <a:rPr sz="2000" b="1" spc="15" dirty="0">
                <a:latin typeface="Arial"/>
                <a:cs typeface="Arial"/>
              </a:rPr>
              <a:t> </a:t>
            </a:r>
            <a:r>
              <a:rPr sz="2000" b="1" spc="-15" dirty="0">
                <a:latin typeface="Arial"/>
                <a:cs typeface="Arial"/>
              </a:rPr>
              <a:t>Core</a:t>
            </a:r>
            <a:r>
              <a:rPr sz="2000" b="1" spc="-5" dirty="0">
                <a:latin typeface="Arial"/>
                <a:cs typeface="Arial"/>
              </a:rPr>
              <a:t> </a:t>
            </a:r>
            <a:r>
              <a:rPr sz="2000" b="1" spc="-15" dirty="0">
                <a:latin typeface="Arial"/>
                <a:cs typeface="Arial"/>
              </a:rPr>
              <a:t>Review</a:t>
            </a:r>
            <a:r>
              <a:rPr sz="2000" b="1" spc="15" dirty="0">
                <a:latin typeface="Arial"/>
                <a:cs typeface="Arial"/>
              </a:rPr>
              <a:t> </a:t>
            </a:r>
            <a:r>
              <a:rPr sz="2000" b="1" spc="-10" dirty="0">
                <a:latin typeface="Arial"/>
                <a:cs typeface="Arial"/>
              </a:rPr>
              <a:t>Criteria</a:t>
            </a:r>
            <a:endParaRPr sz="2000" dirty="0">
              <a:latin typeface="Arial"/>
              <a:cs typeface="Arial"/>
            </a:endParaRPr>
          </a:p>
        </p:txBody>
      </p:sp>
      <p:sp>
        <p:nvSpPr>
          <p:cNvPr id="4" name="Title 1"/>
          <p:cNvSpPr>
            <a:spLocks noGrp="1"/>
          </p:cNvSpPr>
          <p:nvPr>
            <p:ph type="title"/>
          </p:nvPr>
        </p:nvSpPr>
        <p:spPr>
          <a:xfrm>
            <a:off x="457200" y="228600"/>
            <a:ext cx="8229600" cy="571500"/>
          </a:xfrm>
        </p:spPr>
        <p:txBody>
          <a:bodyPr/>
          <a:lstStyle/>
          <a:p>
            <a:r>
              <a:rPr lang="en-US" dirty="0"/>
              <a:t>Fellowship/Training Main Review Criteria</a:t>
            </a:r>
          </a:p>
        </p:txBody>
      </p:sp>
    </p:spTree>
    <p:extLst>
      <p:ext uri="{BB962C8B-B14F-4D97-AF65-F5344CB8AC3E}">
        <p14:creationId xmlns:p14="http://schemas.microsoft.com/office/powerpoint/2010/main" val="772623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9339" y="1201917"/>
            <a:ext cx="6236970" cy="2039020"/>
          </a:xfrm>
          <a:prstGeom prst="rect">
            <a:avLst/>
          </a:prstGeom>
        </p:spPr>
        <p:txBody>
          <a:bodyPr vert="horz" wrap="square" lIns="0" tIns="0" rIns="0" bIns="0" rtlCol="0">
            <a:spAutoFit/>
          </a:bodyPr>
          <a:lstStyle/>
          <a:p>
            <a:pPr marL="322580" indent="-309880">
              <a:lnSpc>
                <a:spcPct val="100000"/>
              </a:lnSpc>
              <a:buFont typeface="Arial"/>
              <a:buAutoNum type="arabicPeriod"/>
              <a:tabLst>
                <a:tab pos="323215" algn="l"/>
              </a:tabLst>
            </a:pPr>
            <a:r>
              <a:rPr sz="2000" b="1" spc="-10" dirty="0">
                <a:latin typeface="Arial"/>
                <a:cs typeface="Arial"/>
              </a:rPr>
              <a:t>Fello</a:t>
            </a:r>
            <a:r>
              <a:rPr sz="2000" b="1" spc="-5" dirty="0">
                <a:latin typeface="Arial"/>
                <a:cs typeface="Arial"/>
              </a:rPr>
              <a:t>w</a:t>
            </a:r>
            <a:r>
              <a:rPr sz="2000" b="1" spc="-15" dirty="0">
                <a:latin typeface="Arial"/>
                <a:cs typeface="Arial"/>
              </a:rPr>
              <a:t>ship</a:t>
            </a:r>
            <a:r>
              <a:rPr sz="2000" b="1" spc="-70" dirty="0">
                <a:latin typeface="Arial"/>
                <a:cs typeface="Arial"/>
              </a:rPr>
              <a:t> </a:t>
            </a:r>
            <a:r>
              <a:rPr sz="2000" b="1" spc="-15" dirty="0">
                <a:latin typeface="Arial"/>
                <a:cs typeface="Arial"/>
              </a:rPr>
              <a:t>Appli</a:t>
            </a:r>
            <a:r>
              <a:rPr sz="2000" b="1" spc="-10" dirty="0">
                <a:latin typeface="Arial"/>
                <a:cs typeface="Arial"/>
              </a:rPr>
              <a:t>c</a:t>
            </a:r>
            <a:r>
              <a:rPr sz="2000" b="1" spc="-15" dirty="0">
                <a:latin typeface="Arial"/>
                <a:cs typeface="Arial"/>
              </a:rPr>
              <a:t>ant</a:t>
            </a:r>
            <a:endParaRPr sz="2000" dirty="0">
              <a:latin typeface="Arial"/>
              <a:cs typeface="Arial"/>
            </a:endParaRPr>
          </a:p>
          <a:p>
            <a:pPr marL="698500" lvl="1" indent="-342900">
              <a:lnSpc>
                <a:spcPct val="100000"/>
              </a:lnSpc>
              <a:spcBef>
                <a:spcPts val="330"/>
              </a:spcBef>
              <a:buClr>
                <a:srgbClr val="719500"/>
              </a:buClr>
              <a:buSzPct val="109090"/>
              <a:buFont typeface="Arial" panose="020B0604020202020204" pitchFamily="34" charset="0"/>
              <a:buChar char="•"/>
              <a:tabLst>
                <a:tab pos="647065" algn="l"/>
              </a:tabLst>
            </a:pPr>
            <a:r>
              <a:rPr sz="2000" spc="-15" dirty="0">
                <a:latin typeface="Arial"/>
                <a:cs typeface="Arial"/>
              </a:rPr>
              <a:t>Scho</a:t>
            </a:r>
            <a:r>
              <a:rPr sz="2000" dirty="0">
                <a:latin typeface="Arial"/>
                <a:cs typeface="Arial"/>
              </a:rPr>
              <a:t>l</a:t>
            </a:r>
            <a:r>
              <a:rPr sz="2000" spc="-10" dirty="0">
                <a:latin typeface="Arial"/>
                <a:cs typeface="Arial"/>
              </a:rPr>
              <a:t>astic</a:t>
            </a:r>
            <a:r>
              <a:rPr sz="2000" spc="-20" dirty="0">
                <a:latin typeface="Arial"/>
                <a:cs typeface="Arial"/>
              </a:rPr>
              <a:t> </a:t>
            </a:r>
            <a:r>
              <a:rPr sz="2000" spc="-15" dirty="0">
                <a:latin typeface="Arial"/>
                <a:cs typeface="Arial"/>
              </a:rPr>
              <a:t>performance</a:t>
            </a:r>
            <a:endParaRPr sz="2000" dirty="0">
              <a:latin typeface="Arial"/>
              <a:cs typeface="Arial"/>
            </a:endParaRPr>
          </a:p>
          <a:p>
            <a:pPr marL="698500" lvl="1" indent="-342900">
              <a:lnSpc>
                <a:spcPct val="100000"/>
              </a:lnSpc>
              <a:spcBef>
                <a:spcPts val="285"/>
              </a:spcBef>
              <a:buClr>
                <a:srgbClr val="719500"/>
              </a:buClr>
              <a:buSzPct val="109090"/>
              <a:buFont typeface="Arial" panose="020B0604020202020204" pitchFamily="34" charset="0"/>
              <a:buChar char="•"/>
              <a:tabLst>
                <a:tab pos="647065" algn="l"/>
              </a:tabLst>
            </a:pPr>
            <a:r>
              <a:rPr sz="2000" spc="-15" dirty="0">
                <a:latin typeface="Arial"/>
                <a:cs typeface="Arial"/>
              </a:rPr>
              <a:t>Prod</a:t>
            </a:r>
            <a:r>
              <a:rPr sz="2000" spc="-10" dirty="0">
                <a:latin typeface="Arial"/>
                <a:cs typeface="Arial"/>
              </a:rPr>
              <a:t>uctivity</a:t>
            </a:r>
            <a:r>
              <a:rPr sz="2000" spc="5" dirty="0">
                <a:latin typeface="Arial"/>
                <a:cs typeface="Arial"/>
              </a:rPr>
              <a:t> </a:t>
            </a:r>
            <a:r>
              <a:rPr sz="2000" spc="-15" dirty="0">
                <a:latin typeface="Arial"/>
                <a:cs typeface="Arial"/>
              </a:rPr>
              <a:t>c</a:t>
            </a:r>
            <a:r>
              <a:rPr sz="2000" spc="-10" dirty="0">
                <a:latin typeface="Arial"/>
                <a:cs typeface="Arial"/>
              </a:rPr>
              <a:t>o</a:t>
            </a:r>
            <a:r>
              <a:rPr sz="2000" spc="-20" dirty="0">
                <a:latin typeface="Arial"/>
                <a:cs typeface="Arial"/>
              </a:rPr>
              <a:t>m</a:t>
            </a:r>
            <a:r>
              <a:rPr sz="2000" spc="-35" dirty="0">
                <a:latin typeface="Arial"/>
                <a:cs typeface="Arial"/>
              </a:rPr>
              <a:t>m</a:t>
            </a:r>
            <a:r>
              <a:rPr sz="2000" spc="-15" dirty="0">
                <a:latin typeface="Arial"/>
                <a:cs typeface="Arial"/>
              </a:rPr>
              <a:t>en</a:t>
            </a:r>
            <a:r>
              <a:rPr sz="2000" spc="-10" dirty="0">
                <a:latin typeface="Arial"/>
                <a:cs typeface="Arial"/>
              </a:rPr>
              <a:t>surate</a:t>
            </a:r>
            <a:r>
              <a:rPr sz="2000" spc="35" dirty="0">
                <a:latin typeface="Arial"/>
                <a:cs typeface="Arial"/>
              </a:rPr>
              <a:t> </a:t>
            </a:r>
            <a:r>
              <a:rPr sz="2000" spc="-10" dirty="0">
                <a:latin typeface="Arial"/>
                <a:cs typeface="Arial"/>
              </a:rPr>
              <a:t>with</a:t>
            </a:r>
            <a:r>
              <a:rPr sz="2000" dirty="0">
                <a:latin typeface="Arial"/>
                <a:cs typeface="Arial"/>
              </a:rPr>
              <a:t> </a:t>
            </a:r>
            <a:r>
              <a:rPr sz="2000" spc="-15" dirty="0">
                <a:latin typeface="Arial"/>
                <a:cs typeface="Arial"/>
              </a:rPr>
              <a:t>career</a:t>
            </a:r>
            <a:r>
              <a:rPr sz="2000" spc="10" dirty="0">
                <a:latin typeface="Arial"/>
                <a:cs typeface="Arial"/>
              </a:rPr>
              <a:t> </a:t>
            </a:r>
            <a:r>
              <a:rPr sz="2000" spc="-15" dirty="0">
                <a:latin typeface="Arial"/>
                <a:cs typeface="Arial"/>
              </a:rPr>
              <a:t>stage</a:t>
            </a:r>
            <a:endParaRPr sz="2000" dirty="0">
              <a:latin typeface="Arial"/>
              <a:cs typeface="Arial"/>
            </a:endParaRPr>
          </a:p>
          <a:p>
            <a:pPr marL="698500" lvl="1" indent="-342900">
              <a:lnSpc>
                <a:spcPct val="100000"/>
              </a:lnSpc>
              <a:spcBef>
                <a:spcPts val="285"/>
              </a:spcBef>
              <a:buClr>
                <a:srgbClr val="719500"/>
              </a:buClr>
              <a:buSzPct val="109090"/>
              <a:buFont typeface="Arial" panose="020B0604020202020204" pitchFamily="34" charset="0"/>
              <a:buChar char="•"/>
              <a:tabLst>
                <a:tab pos="647065" algn="l"/>
              </a:tabLst>
            </a:pPr>
            <a:r>
              <a:rPr sz="2000" spc="-15" dirty="0">
                <a:latin typeface="Arial"/>
                <a:cs typeface="Arial"/>
              </a:rPr>
              <a:t>Apt</a:t>
            </a:r>
            <a:r>
              <a:rPr sz="2000" dirty="0">
                <a:latin typeface="Arial"/>
                <a:cs typeface="Arial"/>
              </a:rPr>
              <a:t>i</a:t>
            </a:r>
            <a:r>
              <a:rPr sz="2000" spc="-15" dirty="0">
                <a:latin typeface="Arial"/>
                <a:cs typeface="Arial"/>
              </a:rPr>
              <a:t>tude</a:t>
            </a:r>
            <a:r>
              <a:rPr sz="2000" spc="-5" dirty="0">
                <a:latin typeface="Arial"/>
                <a:cs typeface="Arial"/>
              </a:rPr>
              <a:t> </a:t>
            </a:r>
            <a:r>
              <a:rPr sz="2000" spc="-15" dirty="0">
                <a:latin typeface="Arial"/>
                <a:cs typeface="Arial"/>
              </a:rPr>
              <a:t>and</a:t>
            </a:r>
            <a:r>
              <a:rPr sz="2000" dirty="0">
                <a:latin typeface="Arial"/>
                <a:cs typeface="Arial"/>
              </a:rPr>
              <a:t> </a:t>
            </a:r>
            <a:r>
              <a:rPr sz="2000" spc="-15" dirty="0">
                <a:latin typeface="Arial"/>
                <a:cs typeface="Arial"/>
              </a:rPr>
              <a:t>enthu</a:t>
            </a:r>
            <a:r>
              <a:rPr sz="2000" spc="-10" dirty="0">
                <a:latin typeface="Arial"/>
                <a:cs typeface="Arial"/>
              </a:rPr>
              <a:t>s</a:t>
            </a:r>
            <a:r>
              <a:rPr sz="2000" spc="-15" dirty="0">
                <a:latin typeface="Arial"/>
                <a:cs typeface="Arial"/>
              </a:rPr>
              <a:t>iasm</a:t>
            </a:r>
            <a:endParaRPr sz="2000" dirty="0">
              <a:latin typeface="Arial"/>
              <a:cs typeface="Arial"/>
            </a:endParaRPr>
          </a:p>
          <a:p>
            <a:pPr marL="698500" lvl="1" indent="-342900">
              <a:lnSpc>
                <a:spcPct val="100000"/>
              </a:lnSpc>
              <a:spcBef>
                <a:spcPts val="290"/>
              </a:spcBef>
              <a:buClr>
                <a:srgbClr val="719500"/>
              </a:buClr>
              <a:buSzPct val="109090"/>
              <a:buFont typeface="Arial" panose="020B0604020202020204" pitchFamily="34" charset="0"/>
              <a:buChar char="•"/>
              <a:tabLst>
                <a:tab pos="647065" algn="l"/>
              </a:tabLst>
            </a:pPr>
            <a:r>
              <a:rPr sz="2000" spc="-10" dirty="0">
                <a:latin typeface="Arial"/>
                <a:cs typeface="Arial"/>
              </a:rPr>
              <a:t>Clarity</a:t>
            </a:r>
            <a:r>
              <a:rPr sz="2000" spc="10" dirty="0">
                <a:latin typeface="Arial"/>
                <a:cs typeface="Arial"/>
              </a:rPr>
              <a:t> </a:t>
            </a:r>
            <a:r>
              <a:rPr sz="2000" spc="-10" dirty="0">
                <a:latin typeface="Arial"/>
                <a:cs typeface="Arial"/>
              </a:rPr>
              <a:t>of</a:t>
            </a:r>
            <a:r>
              <a:rPr sz="2000" spc="-5" dirty="0">
                <a:latin typeface="Arial"/>
                <a:cs typeface="Arial"/>
              </a:rPr>
              <a:t> </a:t>
            </a:r>
            <a:r>
              <a:rPr sz="2000" spc="-10" dirty="0">
                <a:latin typeface="Arial"/>
                <a:cs typeface="Arial"/>
              </a:rPr>
              <a:t>stated</a:t>
            </a:r>
            <a:r>
              <a:rPr sz="2000" dirty="0">
                <a:latin typeface="Arial"/>
                <a:cs typeface="Arial"/>
              </a:rPr>
              <a:t> </a:t>
            </a:r>
            <a:r>
              <a:rPr sz="2000" spc="-15" dirty="0">
                <a:latin typeface="Arial"/>
                <a:cs typeface="Arial"/>
              </a:rPr>
              <a:t>career</a:t>
            </a:r>
            <a:r>
              <a:rPr sz="2000" spc="10" dirty="0">
                <a:latin typeface="Arial"/>
                <a:cs typeface="Arial"/>
              </a:rPr>
              <a:t> </a:t>
            </a:r>
            <a:r>
              <a:rPr sz="2000" spc="-15" dirty="0">
                <a:latin typeface="Arial"/>
                <a:cs typeface="Arial"/>
              </a:rPr>
              <a:t>goa</a:t>
            </a:r>
            <a:r>
              <a:rPr sz="2000" dirty="0">
                <a:latin typeface="Arial"/>
                <a:cs typeface="Arial"/>
              </a:rPr>
              <a:t>l</a:t>
            </a:r>
            <a:r>
              <a:rPr sz="2000" spc="-15" dirty="0">
                <a:latin typeface="Arial"/>
                <a:cs typeface="Arial"/>
              </a:rPr>
              <a:t>s</a:t>
            </a:r>
            <a:endParaRPr sz="2000" dirty="0">
              <a:latin typeface="Arial"/>
              <a:cs typeface="Arial"/>
            </a:endParaRPr>
          </a:p>
          <a:p>
            <a:pPr marL="698500" lvl="1" indent="-342900">
              <a:lnSpc>
                <a:spcPct val="100000"/>
              </a:lnSpc>
              <a:spcBef>
                <a:spcPts val="285"/>
              </a:spcBef>
              <a:buClr>
                <a:srgbClr val="719500"/>
              </a:buClr>
              <a:buSzPct val="109090"/>
              <a:buFont typeface="Arial" panose="020B0604020202020204" pitchFamily="34" charset="0"/>
              <a:buChar char="•"/>
              <a:tabLst>
                <a:tab pos="647065" algn="l"/>
              </a:tabLst>
            </a:pPr>
            <a:r>
              <a:rPr sz="2000" spc="-10" dirty="0">
                <a:latin typeface="Arial"/>
                <a:cs typeface="Arial"/>
              </a:rPr>
              <a:t>Letters</a:t>
            </a:r>
            <a:r>
              <a:rPr sz="2000" spc="5" dirty="0">
                <a:latin typeface="Arial"/>
                <a:cs typeface="Arial"/>
              </a:rPr>
              <a:t> </a:t>
            </a:r>
            <a:r>
              <a:rPr sz="2000" spc="-10" dirty="0">
                <a:latin typeface="Arial"/>
                <a:cs typeface="Arial"/>
              </a:rPr>
              <a:t>of</a:t>
            </a:r>
            <a:r>
              <a:rPr sz="2000" spc="15" dirty="0">
                <a:latin typeface="Arial"/>
                <a:cs typeface="Arial"/>
              </a:rPr>
              <a:t> </a:t>
            </a:r>
            <a:r>
              <a:rPr sz="2000" spc="-10" dirty="0">
                <a:latin typeface="Arial"/>
                <a:cs typeface="Arial"/>
              </a:rPr>
              <a:t>refe</a:t>
            </a:r>
            <a:r>
              <a:rPr sz="2000" spc="-15" dirty="0">
                <a:latin typeface="Arial"/>
                <a:cs typeface="Arial"/>
              </a:rPr>
              <a:t>rence</a:t>
            </a:r>
            <a:endParaRPr sz="2000" dirty="0">
              <a:latin typeface="Arial"/>
              <a:cs typeface="Arial"/>
            </a:endParaRPr>
          </a:p>
        </p:txBody>
      </p:sp>
      <p:sp>
        <p:nvSpPr>
          <p:cNvPr id="4" name="Title 1"/>
          <p:cNvSpPr>
            <a:spLocks noGrp="1"/>
          </p:cNvSpPr>
          <p:nvPr>
            <p:ph type="title"/>
          </p:nvPr>
        </p:nvSpPr>
        <p:spPr>
          <a:xfrm>
            <a:off x="457200" y="228600"/>
            <a:ext cx="8229600" cy="571500"/>
          </a:xfrm>
        </p:spPr>
        <p:txBody>
          <a:bodyPr/>
          <a:lstStyle/>
          <a:p>
            <a:r>
              <a:rPr lang="en-US" dirty="0"/>
              <a:t>Five Core Review Criteria</a:t>
            </a:r>
          </a:p>
        </p:txBody>
      </p:sp>
    </p:spTree>
    <p:extLst>
      <p:ext uri="{BB962C8B-B14F-4D97-AF65-F5344CB8AC3E}">
        <p14:creationId xmlns:p14="http://schemas.microsoft.com/office/powerpoint/2010/main" val="3314668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9340" y="1201917"/>
            <a:ext cx="6624955" cy="2385268"/>
          </a:xfrm>
          <a:prstGeom prst="rect">
            <a:avLst/>
          </a:prstGeom>
        </p:spPr>
        <p:txBody>
          <a:bodyPr vert="horz" wrap="square" lIns="0" tIns="0" rIns="0" bIns="0" rtlCol="0">
            <a:spAutoFit/>
          </a:bodyPr>
          <a:lstStyle/>
          <a:p>
            <a:pPr marL="322580" indent="-309880">
              <a:lnSpc>
                <a:spcPct val="100000"/>
              </a:lnSpc>
              <a:buFont typeface="Arial"/>
              <a:buAutoNum type="arabicPeriod" startAt="2"/>
              <a:tabLst>
                <a:tab pos="323215" algn="l"/>
              </a:tabLst>
            </a:pPr>
            <a:r>
              <a:rPr sz="2000" b="1" spc="-15" dirty="0">
                <a:latin typeface="Arial"/>
                <a:cs typeface="Arial"/>
              </a:rPr>
              <a:t>Sponsor</a:t>
            </a:r>
            <a:r>
              <a:rPr sz="2000" b="1" spc="-5" dirty="0">
                <a:latin typeface="Arial"/>
                <a:cs typeface="Arial"/>
              </a:rPr>
              <a:t>s</a:t>
            </a:r>
            <a:r>
              <a:rPr sz="2000" b="1" spc="-10" dirty="0">
                <a:latin typeface="Arial"/>
                <a:cs typeface="Arial"/>
              </a:rPr>
              <a:t>,</a:t>
            </a:r>
            <a:r>
              <a:rPr sz="2000" b="1" spc="20" dirty="0">
                <a:latin typeface="Arial"/>
                <a:cs typeface="Arial"/>
              </a:rPr>
              <a:t> </a:t>
            </a:r>
            <a:r>
              <a:rPr sz="2000" b="1" spc="-15" dirty="0">
                <a:latin typeface="Arial"/>
                <a:cs typeface="Arial"/>
              </a:rPr>
              <a:t>Collaborat</a:t>
            </a:r>
            <a:r>
              <a:rPr sz="2000" b="1" spc="-10" dirty="0">
                <a:latin typeface="Arial"/>
                <a:cs typeface="Arial"/>
              </a:rPr>
              <a:t>ors,</a:t>
            </a:r>
            <a:r>
              <a:rPr sz="2000" b="1" spc="35" dirty="0">
                <a:latin typeface="Arial"/>
                <a:cs typeface="Arial"/>
              </a:rPr>
              <a:t> </a:t>
            </a:r>
            <a:r>
              <a:rPr sz="2000" b="1" spc="-15" dirty="0">
                <a:latin typeface="Arial"/>
                <a:cs typeface="Arial"/>
              </a:rPr>
              <a:t>and</a:t>
            </a:r>
            <a:r>
              <a:rPr sz="2000" b="1" spc="30" dirty="0">
                <a:latin typeface="Arial"/>
                <a:cs typeface="Arial"/>
              </a:rPr>
              <a:t> </a:t>
            </a:r>
            <a:r>
              <a:rPr sz="2000" b="1" spc="-15" dirty="0">
                <a:latin typeface="Arial"/>
                <a:cs typeface="Arial"/>
              </a:rPr>
              <a:t>Cons</a:t>
            </a:r>
            <a:r>
              <a:rPr sz="2000" b="1" spc="-10" dirty="0">
                <a:latin typeface="Arial"/>
                <a:cs typeface="Arial"/>
              </a:rPr>
              <a:t>ultants</a:t>
            </a:r>
            <a:endParaRPr sz="2000" dirty="0">
              <a:latin typeface="Arial"/>
              <a:cs typeface="Arial"/>
            </a:endParaRPr>
          </a:p>
          <a:p>
            <a:pPr marL="698500" lvl="1" indent="-342900">
              <a:lnSpc>
                <a:spcPct val="100000"/>
              </a:lnSpc>
              <a:spcBef>
                <a:spcPts val="310"/>
              </a:spcBef>
              <a:buClr>
                <a:srgbClr val="719500"/>
              </a:buClr>
              <a:buSzPct val="109523"/>
              <a:buFont typeface="Arial" panose="020B0604020202020204" pitchFamily="34" charset="0"/>
              <a:buChar char="•"/>
              <a:tabLst>
                <a:tab pos="648335" algn="l"/>
              </a:tabLst>
            </a:pPr>
            <a:r>
              <a:rPr sz="2000" dirty="0">
                <a:latin typeface="Arial"/>
                <a:cs typeface="Arial"/>
              </a:rPr>
              <a:t>D</a:t>
            </a:r>
            <a:r>
              <a:rPr sz="2000" spc="-15" dirty="0">
                <a:latin typeface="Arial"/>
                <a:cs typeface="Arial"/>
              </a:rPr>
              <a:t>o</a:t>
            </a:r>
            <a:r>
              <a:rPr sz="2000" dirty="0">
                <a:latin typeface="Arial"/>
                <a:cs typeface="Arial"/>
              </a:rPr>
              <a:t>cume</a:t>
            </a:r>
            <a:r>
              <a:rPr sz="2000" spc="-10" dirty="0">
                <a:latin typeface="Arial"/>
                <a:cs typeface="Arial"/>
              </a:rPr>
              <a:t>n</a:t>
            </a:r>
            <a:r>
              <a:rPr sz="2000" dirty="0">
                <a:latin typeface="Arial"/>
                <a:cs typeface="Arial"/>
              </a:rPr>
              <a:t>ted</a:t>
            </a:r>
            <a:r>
              <a:rPr sz="2000" spc="-15" dirty="0">
                <a:latin typeface="Arial"/>
                <a:cs typeface="Arial"/>
              </a:rPr>
              <a:t> </a:t>
            </a:r>
            <a:r>
              <a:rPr sz="2000" dirty="0">
                <a:latin typeface="Arial"/>
                <a:cs typeface="Arial"/>
              </a:rPr>
              <a:t>me</a:t>
            </a:r>
            <a:r>
              <a:rPr sz="2000" spc="-10" dirty="0">
                <a:latin typeface="Arial"/>
                <a:cs typeface="Arial"/>
              </a:rPr>
              <a:t>n</a:t>
            </a:r>
            <a:r>
              <a:rPr sz="2000" dirty="0">
                <a:latin typeface="Arial"/>
                <a:cs typeface="Arial"/>
              </a:rPr>
              <a:t>tori</a:t>
            </a:r>
            <a:r>
              <a:rPr sz="2000" spc="-10" dirty="0">
                <a:latin typeface="Arial"/>
                <a:cs typeface="Arial"/>
              </a:rPr>
              <a:t>n</a:t>
            </a:r>
            <a:r>
              <a:rPr sz="2000" dirty="0">
                <a:latin typeface="Arial"/>
                <a:cs typeface="Arial"/>
              </a:rPr>
              <a:t>g</a:t>
            </a:r>
            <a:r>
              <a:rPr sz="2000" spc="-15" dirty="0">
                <a:latin typeface="Arial"/>
                <a:cs typeface="Arial"/>
              </a:rPr>
              <a:t> </a:t>
            </a:r>
            <a:r>
              <a:rPr sz="2000" dirty="0">
                <a:latin typeface="Arial"/>
                <a:cs typeface="Arial"/>
              </a:rPr>
              <a:t>suc</a:t>
            </a:r>
            <a:r>
              <a:rPr sz="2000" spc="5" dirty="0">
                <a:latin typeface="Arial"/>
                <a:cs typeface="Arial"/>
              </a:rPr>
              <a:t>c</a:t>
            </a:r>
            <a:r>
              <a:rPr sz="2000" dirty="0">
                <a:latin typeface="Arial"/>
                <a:cs typeface="Arial"/>
              </a:rPr>
              <a:t>esses</a:t>
            </a:r>
          </a:p>
          <a:p>
            <a:pPr marL="698500" lvl="1" indent="-342900">
              <a:lnSpc>
                <a:spcPct val="100000"/>
              </a:lnSpc>
              <a:spcBef>
                <a:spcPts val="265"/>
              </a:spcBef>
              <a:buClr>
                <a:srgbClr val="719500"/>
              </a:buClr>
              <a:buSzPct val="109523"/>
              <a:buFont typeface="Arial" panose="020B0604020202020204" pitchFamily="34" charset="0"/>
              <a:buChar char="•"/>
              <a:tabLst>
                <a:tab pos="648335" algn="l"/>
              </a:tabLst>
            </a:pPr>
            <a:r>
              <a:rPr sz="2000" dirty="0">
                <a:latin typeface="Arial"/>
                <a:cs typeface="Arial"/>
              </a:rPr>
              <a:t>Ex</a:t>
            </a:r>
            <a:r>
              <a:rPr sz="2000" spc="-10" dirty="0">
                <a:latin typeface="Arial"/>
                <a:cs typeface="Arial"/>
              </a:rPr>
              <a:t>p</a:t>
            </a:r>
            <a:r>
              <a:rPr sz="2000" dirty="0">
                <a:latin typeface="Arial"/>
                <a:cs typeface="Arial"/>
              </a:rPr>
              <a:t>e</a:t>
            </a:r>
            <a:r>
              <a:rPr sz="2000" spc="-10" dirty="0">
                <a:latin typeface="Arial"/>
                <a:cs typeface="Arial"/>
              </a:rPr>
              <a:t>r</a:t>
            </a:r>
            <a:r>
              <a:rPr sz="2000" dirty="0">
                <a:latin typeface="Arial"/>
                <a:cs typeface="Arial"/>
              </a:rPr>
              <a:t>ti</a:t>
            </a:r>
            <a:r>
              <a:rPr sz="2000" spc="10" dirty="0">
                <a:latin typeface="Arial"/>
                <a:cs typeface="Arial"/>
              </a:rPr>
              <a:t>s</a:t>
            </a:r>
            <a:r>
              <a:rPr sz="2000" dirty="0">
                <a:latin typeface="Arial"/>
                <a:cs typeface="Arial"/>
              </a:rPr>
              <a:t>e</a:t>
            </a:r>
            <a:r>
              <a:rPr sz="2000" spc="-10" dirty="0">
                <a:latin typeface="Arial"/>
                <a:cs typeface="Arial"/>
              </a:rPr>
              <a:t> </a:t>
            </a:r>
            <a:r>
              <a:rPr sz="2000" dirty="0">
                <a:latin typeface="Arial"/>
                <a:cs typeface="Arial"/>
              </a:rPr>
              <a:t>in</a:t>
            </a:r>
            <a:r>
              <a:rPr sz="2000" spc="-15" dirty="0">
                <a:latin typeface="Arial"/>
                <a:cs typeface="Arial"/>
              </a:rPr>
              <a:t> </a:t>
            </a:r>
            <a:r>
              <a:rPr sz="2000" dirty="0">
                <a:latin typeface="Arial"/>
                <a:cs typeface="Arial"/>
              </a:rPr>
              <a:t>the field</a:t>
            </a:r>
          </a:p>
          <a:p>
            <a:pPr marL="698500" lvl="1" indent="-342900">
              <a:lnSpc>
                <a:spcPct val="100000"/>
              </a:lnSpc>
              <a:spcBef>
                <a:spcPts val="260"/>
              </a:spcBef>
              <a:buClr>
                <a:srgbClr val="719500"/>
              </a:buClr>
              <a:buSzPct val="109523"/>
              <a:buFont typeface="Arial" panose="020B0604020202020204" pitchFamily="34" charset="0"/>
              <a:buChar char="•"/>
              <a:tabLst>
                <a:tab pos="647065" algn="l"/>
              </a:tabLst>
            </a:pPr>
            <a:r>
              <a:rPr sz="2000" dirty="0">
                <a:latin typeface="Arial"/>
                <a:cs typeface="Arial"/>
              </a:rPr>
              <a:t>Present</a:t>
            </a:r>
            <a:r>
              <a:rPr sz="2000" spc="-10" dirty="0">
                <a:latin typeface="Arial"/>
                <a:cs typeface="Arial"/>
              </a:rPr>
              <a:t> </a:t>
            </a:r>
            <a:r>
              <a:rPr sz="2000" dirty="0">
                <a:latin typeface="Arial"/>
                <a:cs typeface="Arial"/>
              </a:rPr>
              <a:t>p</a:t>
            </a:r>
            <a:r>
              <a:rPr sz="2000" spc="-10" dirty="0">
                <a:latin typeface="Arial"/>
                <a:cs typeface="Arial"/>
              </a:rPr>
              <a:t>r</a:t>
            </a:r>
            <a:r>
              <a:rPr sz="2000" dirty="0">
                <a:latin typeface="Arial"/>
                <a:cs typeface="Arial"/>
              </a:rPr>
              <a:t>o</a:t>
            </a:r>
            <a:r>
              <a:rPr sz="2000" spc="-10" dirty="0">
                <a:latin typeface="Arial"/>
                <a:cs typeface="Arial"/>
              </a:rPr>
              <a:t>d</a:t>
            </a:r>
            <a:r>
              <a:rPr sz="2000" dirty="0">
                <a:latin typeface="Arial"/>
                <a:cs typeface="Arial"/>
              </a:rPr>
              <a:t>uctivity</a:t>
            </a:r>
          </a:p>
          <a:p>
            <a:pPr marL="698500" lvl="1" indent="-342900">
              <a:lnSpc>
                <a:spcPct val="100000"/>
              </a:lnSpc>
              <a:spcBef>
                <a:spcPts val="265"/>
              </a:spcBef>
              <a:buClr>
                <a:srgbClr val="719500"/>
              </a:buClr>
              <a:buSzPct val="109523"/>
              <a:buFont typeface="Arial" panose="020B0604020202020204" pitchFamily="34" charset="0"/>
              <a:buChar char="•"/>
              <a:tabLst>
                <a:tab pos="647065" algn="l"/>
              </a:tabLst>
            </a:pPr>
            <a:r>
              <a:rPr sz="2000" dirty="0">
                <a:latin typeface="Arial"/>
                <a:cs typeface="Arial"/>
              </a:rPr>
              <a:t>Fu</a:t>
            </a:r>
            <a:r>
              <a:rPr sz="2000" spc="-10" dirty="0">
                <a:latin typeface="Arial"/>
                <a:cs typeface="Arial"/>
              </a:rPr>
              <a:t>n</a:t>
            </a:r>
            <a:r>
              <a:rPr sz="2000" dirty="0">
                <a:latin typeface="Arial"/>
                <a:cs typeface="Arial"/>
              </a:rPr>
              <a:t>ds </a:t>
            </a:r>
            <a:r>
              <a:rPr sz="2000" spc="-10" dirty="0">
                <a:latin typeface="Arial"/>
                <a:cs typeface="Arial"/>
              </a:rPr>
              <a:t>a</a:t>
            </a:r>
            <a:r>
              <a:rPr sz="2000" dirty="0">
                <a:latin typeface="Arial"/>
                <a:cs typeface="Arial"/>
              </a:rPr>
              <a:t>v</a:t>
            </a:r>
            <a:r>
              <a:rPr sz="2000" spc="-15" dirty="0">
                <a:latin typeface="Arial"/>
                <a:cs typeface="Arial"/>
              </a:rPr>
              <a:t>a</a:t>
            </a:r>
            <a:r>
              <a:rPr sz="2000" dirty="0">
                <a:latin typeface="Arial"/>
                <a:cs typeface="Arial"/>
              </a:rPr>
              <a:t>ilable</a:t>
            </a:r>
            <a:r>
              <a:rPr sz="2000" spc="-15" dirty="0">
                <a:latin typeface="Arial"/>
                <a:cs typeface="Arial"/>
              </a:rPr>
              <a:t> </a:t>
            </a:r>
            <a:r>
              <a:rPr sz="2000" dirty="0">
                <a:latin typeface="Arial"/>
                <a:cs typeface="Arial"/>
              </a:rPr>
              <a:t>to </a:t>
            </a:r>
            <a:r>
              <a:rPr sz="2000" spc="5" dirty="0">
                <a:latin typeface="Arial"/>
                <a:cs typeface="Arial"/>
              </a:rPr>
              <a:t>c</a:t>
            </a:r>
            <a:r>
              <a:rPr sz="2000" dirty="0">
                <a:latin typeface="Arial"/>
                <a:cs typeface="Arial"/>
              </a:rPr>
              <a:t>o</a:t>
            </a:r>
            <a:r>
              <a:rPr sz="2000" spc="-15" dirty="0">
                <a:latin typeface="Arial"/>
                <a:cs typeface="Arial"/>
              </a:rPr>
              <a:t>v</a:t>
            </a:r>
            <a:r>
              <a:rPr sz="2000" dirty="0">
                <a:latin typeface="Arial"/>
                <a:cs typeface="Arial"/>
              </a:rPr>
              <a:t>er</a:t>
            </a:r>
            <a:r>
              <a:rPr sz="2000" spc="-10" dirty="0">
                <a:latin typeface="Arial"/>
                <a:cs typeface="Arial"/>
              </a:rPr>
              <a:t> </a:t>
            </a:r>
            <a:r>
              <a:rPr sz="2000" dirty="0">
                <a:latin typeface="Arial"/>
                <a:cs typeface="Arial"/>
              </a:rPr>
              <a:t>resea</a:t>
            </a:r>
            <a:r>
              <a:rPr sz="2000" spc="-10" dirty="0">
                <a:latin typeface="Arial"/>
                <a:cs typeface="Arial"/>
              </a:rPr>
              <a:t>r</a:t>
            </a:r>
            <a:r>
              <a:rPr sz="2000" dirty="0">
                <a:latin typeface="Arial"/>
                <a:cs typeface="Arial"/>
              </a:rPr>
              <a:t>ch </a:t>
            </a:r>
            <a:r>
              <a:rPr sz="2000" spc="-10" dirty="0">
                <a:latin typeface="Arial"/>
                <a:cs typeface="Arial"/>
              </a:rPr>
              <a:t>e</a:t>
            </a:r>
            <a:r>
              <a:rPr sz="2000" dirty="0">
                <a:latin typeface="Arial"/>
                <a:cs typeface="Arial"/>
              </a:rPr>
              <a:t>x</a:t>
            </a:r>
            <a:r>
              <a:rPr sz="2000" spc="-15" dirty="0">
                <a:latin typeface="Arial"/>
                <a:cs typeface="Arial"/>
              </a:rPr>
              <a:t>p</a:t>
            </a:r>
            <a:r>
              <a:rPr sz="2000" dirty="0">
                <a:latin typeface="Arial"/>
                <a:cs typeface="Arial"/>
              </a:rPr>
              <a:t>e</a:t>
            </a:r>
            <a:r>
              <a:rPr sz="2000" spc="-10" dirty="0">
                <a:latin typeface="Arial"/>
                <a:cs typeface="Arial"/>
              </a:rPr>
              <a:t>n</a:t>
            </a:r>
            <a:r>
              <a:rPr sz="2000" dirty="0">
                <a:latin typeface="Arial"/>
                <a:cs typeface="Arial"/>
              </a:rPr>
              <a:t>ses</a:t>
            </a:r>
          </a:p>
          <a:p>
            <a:pPr marL="698500" lvl="1" indent="-342900">
              <a:lnSpc>
                <a:spcPct val="100000"/>
              </a:lnSpc>
              <a:spcBef>
                <a:spcPts val="260"/>
              </a:spcBef>
              <a:buClr>
                <a:srgbClr val="719500"/>
              </a:buClr>
              <a:buSzPct val="109523"/>
              <a:buFont typeface="Arial" panose="020B0604020202020204" pitchFamily="34" charset="0"/>
              <a:buChar char="•"/>
              <a:tabLst>
                <a:tab pos="647065" algn="l"/>
              </a:tabLst>
            </a:pPr>
            <a:r>
              <a:rPr sz="2000" spc="-5" dirty="0">
                <a:latin typeface="Arial"/>
                <a:cs typeface="Arial"/>
              </a:rPr>
              <a:t>Co-</a:t>
            </a:r>
            <a:r>
              <a:rPr sz="2000" dirty="0">
                <a:latin typeface="Arial"/>
                <a:cs typeface="Arial"/>
              </a:rPr>
              <a:t>mentor</a:t>
            </a:r>
            <a:r>
              <a:rPr sz="2000" spc="-10" dirty="0">
                <a:latin typeface="Arial"/>
                <a:cs typeface="Arial"/>
              </a:rPr>
              <a:t> </a:t>
            </a:r>
            <a:r>
              <a:rPr sz="2000" spc="5" dirty="0">
                <a:latin typeface="Arial"/>
                <a:cs typeface="Arial"/>
              </a:rPr>
              <a:t>t</a:t>
            </a:r>
            <a:r>
              <a:rPr sz="2000" dirty="0">
                <a:latin typeface="Arial"/>
                <a:cs typeface="Arial"/>
              </a:rPr>
              <a:t>o cov</a:t>
            </a:r>
            <a:r>
              <a:rPr sz="2000" spc="-10" dirty="0">
                <a:latin typeface="Arial"/>
                <a:cs typeface="Arial"/>
              </a:rPr>
              <a:t>e</a:t>
            </a:r>
            <a:r>
              <a:rPr sz="2000" dirty="0">
                <a:latin typeface="Arial"/>
                <a:cs typeface="Arial"/>
              </a:rPr>
              <a:t>r w</a:t>
            </a:r>
            <a:r>
              <a:rPr sz="2000" spc="-10" dirty="0">
                <a:latin typeface="Arial"/>
                <a:cs typeface="Arial"/>
              </a:rPr>
              <a:t>e</a:t>
            </a:r>
            <a:r>
              <a:rPr sz="2000" dirty="0">
                <a:latin typeface="Arial"/>
                <a:cs typeface="Arial"/>
              </a:rPr>
              <a:t>aknesses</a:t>
            </a:r>
          </a:p>
          <a:p>
            <a:pPr marL="698500" lvl="1" indent="-342900">
              <a:lnSpc>
                <a:spcPct val="100000"/>
              </a:lnSpc>
              <a:spcBef>
                <a:spcPts val="265"/>
              </a:spcBef>
              <a:buClr>
                <a:srgbClr val="719500"/>
              </a:buClr>
              <a:buSzPct val="109523"/>
              <a:buFont typeface="Arial" panose="020B0604020202020204" pitchFamily="34" charset="0"/>
              <a:buChar char="•"/>
              <a:tabLst>
                <a:tab pos="647065" algn="l"/>
              </a:tabLst>
            </a:pPr>
            <a:r>
              <a:rPr sz="2000" dirty="0">
                <a:latin typeface="Arial"/>
                <a:cs typeface="Arial"/>
              </a:rPr>
              <a:t>Cle</a:t>
            </a:r>
            <a:r>
              <a:rPr sz="2000" spc="-15" dirty="0">
                <a:latin typeface="Arial"/>
                <a:cs typeface="Arial"/>
              </a:rPr>
              <a:t>a</a:t>
            </a:r>
            <a:r>
              <a:rPr sz="2000" dirty="0">
                <a:latin typeface="Arial"/>
                <a:cs typeface="Arial"/>
              </a:rPr>
              <a:t>rly</a:t>
            </a:r>
            <a:r>
              <a:rPr sz="2000" spc="-10" dirty="0">
                <a:latin typeface="Arial"/>
                <a:cs typeface="Arial"/>
              </a:rPr>
              <a:t> </a:t>
            </a:r>
            <a:r>
              <a:rPr sz="2000" dirty="0">
                <a:latin typeface="Arial"/>
                <a:cs typeface="Arial"/>
              </a:rPr>
              <a:t>defined</a:t>
            </a:r>
            <a:r>
              <a:rPr sz="2000" spc="-20" dirty="0">
                <a:latin typeface="Arial"/>
                <a:cs typeface="Arial"/>
              </a:rPr>
              <a:t> </a:t>
            </a:r>
            <a:r>
              <a:rPr sz="2000" dirty="0">
                <a:latin typeface="Arial"/>
                <a:cs typeface="Arial"/>
              </a:rPr>
              <a:t>r</a:t>
            </a:r>
            <a:r>
              <a:rPr sz="2000" spc="-10" dirty="0">
                <a:latin typeface="Arial"/>
                <a:cs typeface="Arial"/>
              </a:rPr>
              <a:t>o</a:t>
            </a:r>
            <a:r>
              <a:rPr sz="2000" dirty="0">
                <a:latin typeface="Arial"/>
                <a:cs typeface="Arial"/>
              </a:rPr>
              <a:t>les for</a:t>
            </a:r>
            <a:r>
              <a:rPr sz="2000" spc="5" dirty="0">
                <a:latin typeface="Arial"/>
                <a:cs typeface="Arial"/>
              </a:rPr>
              <a:t> </a:t>
            </a:r>
            <a:r>
              <a:rPr sz="2000" dirty="0">
                <a:latin typeface="Arial"/>
                <a:cs typeface="Arial"/>
              </a:rPr>
              <a:t>mento</a:t>
            </a:r>
            <a:r>
              <a:rPr sz="2000" spc="-10" dirty="0">
                <a:latin typeface="Arial"/>
                <a:cs typeface="Arial"/>
              </a:rPr>
              <a:t>r</a:t>
            </a:r>
            <a:r>
              <a:rPr sz="2000" dirty="0">
                <a:latin typeface="Arial"/>
                <a:cs typeface="Arial"/>
              </a:rPr>
              <a:t>s a</a:t>
            </a:r>
            <a:r>
              <a:rPr sz="2000" spc="-10" dirty="0">
                <a:latin typeface="Arial"/>
                <a:cs typeface="Arial"/>
              </a:rPr>
              <a:t>n</a:t>
            </a:r>
            <a:r>
              <a:rPr sz="2000" dirty="0">
                <a:latin typeface="Arial"/>
                <a:cs typeface="Arial"/>
              </a:rPr>
              <a:t>d collabo</a:t>
            </a:r>
            <a:r>
              <a:rPr sz="2000" spc="-10" dirty="0">
                <a:latin typeface="Arial"/>
                <a:cs typeface="Arial"/>
              </a:rPr>
              <a:t>r</a:t>
            </a:r>
            <a:r>
              <a:rPr sz="2000" dirty="0">
                <a:latin typeface="Arial"/>
                <a:cs typeface="Arial"/>
              </a:rPr>
              <a:t>ato</a:t>
            </a:r>
            <a:r>
              <a:rPr sz="2000" spc="-10" dirty="0">
                <a:latin typeface="Arial"/>
                <a:cs typeface="Arial"/>
              </a:rPr>
              <a:t>r</a:t>
            </a:r>
            <a:r>
              <a:rPr sz="2000" dirty="0">
                <a:latin typeface="Arial"/>
                <a:cs typeface="Arial"/>
              </a:rPr>
              <a:t>s</a:t>
            </a:r>
          </a:p>
        </p:txBody>
      </p:sp>
      <p:sp>
        <p:nvSpPr>
          <p:cNvPr id="4" name="Title 1"/>
          <p:cNvSpPr>
            <a:spLocks noGrp="1"/>
          </p:cNvSpPr>
          <p:nvPr>
            <p:ph type="title"/>
          </p:nvPr>
        </p:nvSpPr>
        <p:spPr>
          <a:xfrm>
            <a:off x="457200" y="247650"/>
            <a:ext cx="7617460" cy="571500"/>
          </a:xfrm>
        </p:spPr>
        <p:txBody>
          <a:bodyPr/>
          <a:lstStyle/>
          <a:p>
            <a:r>
              <a:rPr lang="en-US" dirty="0"/>
              <a:t>Five Core Review Criteria</a:t>
            </a:r>
          </a:p>
        </p:txBody>
      </p:sp>
    </p:spTree>
    <p:extLst>
      <p:ext uri="{BB962C8B-B14F-4D97-AF65-F5344CB8AC3E}">
        <p14:creationId xmlns:p14="http://schemas.microsoft.com/office/powerpoint/2010/main" val="1173329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54451"/>
            <a:ext cx="8455659" cy="384721"/>
          </a:xfrm>
          <a:prstGeom prst="rect">
            <a:avLst/>
          </a:prstGeom>
        </p:spPr>
        <p:txBody>
          <a:bodyPr vert="horz" wrap="square" lIns="0" tIns="0" rIns="0" bIns="0" rtlCol="0">
            <a:spAutoFit/>
          </a:bodyPr>
          <a:lstStyle/>
          <a:p>
            <a:pPr marL="12700">
              <a:lnSpc>
                <a:spcPct val="100000"/>
              </a:lnSpc>
            </a:pPr>
            <a:r>
              <a:rPr sz="2500" spc="-204" dirty="0"/>
              <a:t>T</a:t>
            </a:r>
            <a:r>
              <a:rPr sz="2500" spc="-20" dirty="0"/>
              <a:t>op</a:t>
            </a:r>
            <a:r>
              <a:rPr sz="2500" spc="-5" dirty="0"/>
              <a:t> </a:t>
            </a:r>
            <a:r>
              <a:rPr lang="en-US" sz="2500" spc="-5" dirty="0" smtClean="0"/>
              <a:t>8</a:t>
            </a:r>
            <a:r>
              <a:rPr sz="2500" spc="-5" dirty="0" smtClean="0"/>
              <a:t> </a:t>
            </a:r>
            <a:r>
              <a:rPr sz="2500" spc="-130" dirty="0"/>
              <a:t>W</a:t>
            </a:r>
            <a:r>
              <a:rPr sz="2500" spc="-15" dirty="0"/>
              <a:t>a</a:t>
            </a:r>
            <a:r>
              <a:rPr sz="2500" spc="-45" dirty="0"/>
              <a:t>y</a:t>
            </a:r>
            <a:r>
              <a:rPr sz="2500" spc="-15" dirty="0"/>
              <a:t>s</a:t>
            </a:r>
            <a:r>
              <a:rPr sz="2500" spc="35" dirty="0"/>
              <a:t> </a:t>
            </a:r>
            <a:r>
              <a:rPr sz="2500" spc="-15" dirty="0"/>
              <a:t>to</a:t>
            </a:r>
            <a:r>
              <a:rPr sz="2500" spc="15" dirty="0"/>
              <a:t> </a:t>
            </a:r>
            <a:r>
              <a:rPr sz="2500" spc="-15" dirty="0"/>
              <a:t>Succ</a:t>
            </a:r>
            <a:r>
              <a:rPr sz="2500" spc="-10" dirty="0"/>
              <a:t>e</a:t>
            </a:r>
            <a:r>
              <a:rPr sz="2500" spc="-15" dirty="0"/>
              <a:t>ssfully</a:t>
            </a:r>
            <a:r>
              <a:rPr sz="2500" spc="-10" dirty="0"/>
              <a:t> </a:t>
            </a:r>
            <a:r>
              <a:rPr sz="2500" spc="-15" dirty="0"/>
              <a:t>Navigate</a:t>
            </a:r>
            <a:r>
              <a:rPr sz="2500" spc="-5" dirty="0"/>
              <a:t> </a:t>
            </a:r>
            <a:r>
              <a:rPr sz="2500" spc="-15" dirty="0"/>
              <a:t>NIH</a:t>
            </a:r>
            <a:r>
              <a:rPr sz="2500" spc="5" dirty="0"/>
              <a:t> </a:t>
            </a:r>
            <a:r>
              <a:rPr sz="2500" spc="-15" dirty="0" smtClean="0"/>
              <a:t>Peer</a:t>
            </a:r>
            <a:r>
              <a:rPr lang="en-US" sz="2500" dirty="0"/>
              <a:t> </a:t>
            </a:r>
            <a:r>
              <a:rPr sz="2500" spc="-20" dirty="0" smtClean="0"/>
              <a:t>Rev</a:t>
            </a:r>
            <a:r>
              <a:rPr sz="2500" spc="-5" dirty="0" smtClean="0"/>
              <a:t>i</a:t>
            </a:r>
            <a:r>
              <a:rPr sz="2500" spc="-20" dirty="0" smtClean="0"/>
              <a:t>ew</a:t>
            </a:r>
            <a:endParaRPr sz="2500" dirty="0"/>
          </a:p>
        </p:txBody>
      </p:sp>
      <p:sp>
        <p:nvSpPr>
          <p:cNvPr id="3" name="object 3"/>
          <p:cNvSpPr txBox="1"/>
          <p:nvPr/>
        </p:nvSpPr>
        <p:spPr>
          <a:xfrm>
            <a:off x="1066800" y="1087617"/>
            <a:ext cx="7416166" cy="3218830"/>
          </a:xfrm>
          <a:prstGeom prst="rect">
            <a:avLst/>
          </a:prstGeom>
        </p:spPr>
        <p:txBody>
          <a:bodyPr vert="horz" wrap="square" lIns="0" tIns="0" rIns="0" bIns="0" rtlCol="0">
            <a:spAutoFit/>
          </a:bodyPr>
          <a:lstStyle/>
          <a:p>
            <a:pPr marL="469900" marR="268605" indent="-457200">
              <a:lnSpc>
                <a:spcPct val="100000"/>
              </a:lnSpc>
              <a:buClr>
                <a:schemeClr val="tx1"/>
              </a:buClr>
              <a:buFont typeface="+mj-lt"/>
              <a:buAutoNum type="arabicPeriod"/>
              <a:tabLst>
                <a:tab pos="355600" algn="l"/>
              </a:tabLst>
            </a:pPr>
            <a:r>
              <a:rPr sz="2000" spc="-15" dirty="0">
                <a:latin typeface="Arial"/>
                <a:cs typeface="Arial"/>
              </a:rPr>
              <a:t>Know</a:t>
            </a:r>
            <a:r>
              <a:rPr sz="2000" spc="-5" dirty="0">
                <a:latin typeface="Arial"/>
                <a:cs typeface="Arial"/>
              </a:rPr>
              <a:t> </a:t>
            </a:r>
            <a:r>
              <a:rPr sz="2000" spc="-20" dirty="0">
                <a:latin typeface="Arial"/>
                <a:cs typeface="Arial"/>
              </a:rPr>
              <a:t>W</a:t>
            </a:r>
            <a:r>
              <a:rPr sz="2000" spc="-15" dirty="0">
                <a:latin typeface="Arial"/>
                <a:cs typeface="Arial"/>
              </a:rPr>
              <a:t>hat</a:t>
            </a:r>
            <a:r>
              <a:rPr sz="2000" spc="10" dirty="0">
                <a:latin typeface="Arial"/>
                <a:cs typeface="Arial"/>
              </a:rPr>
              <a:t> </a:t>
            </a:r>
            <a:r>
              <a:rPr sz="2000" spc="-15" dirty="0">
                <a:latin typeface="Arial"/>
                <a:cs typeface="Arial"/>
              </a:rPr>
              <a:t>a</a:t>
            </a:r>
            <a:r>
              <a:rPr sz="2000" spc="-45" dirty="0">
                <a:latin typeface="Arial"/>
                <a:cs typeface="Arial"/>
              </a:rPr>
              <a:t> </a:t>
            </a:r>
            <a:r>
              <a:rPr sz="2000" spc="-15" dirty="0" smtClean="0">
                <a:latin typeface="Arial"/>
                <a:cs typeface="Arial"/>
              </a:rPr>
              <a:t>Fe</a:t>
            </a:r>
            <a:r>
              <a:rPr sz="2000" dirty="0" smtClean="0">
                <a:latin typeface="Arial"/>
                <a:cs typeface="Arial"/>
              </a:rPr>
              <a:t>l</a:t>
            </a:r>
            <a:r>
              <a:rPr sz="2000" spc="-15" dirty="0" smtClean="0">
                <a:latin typeface="Arial"/>
                <a:cs typeface="Arial"/>
              </a:rPr>
              <a:t>lowship</a:t>
            </a:r>
            <a:r>
              <a:rPr sz="2000" spc="-130" dirty="0" smtClean="0">
                <a:latin typeface="Arial"/>
                <a:cs typeface="Arial"/>
              </a:rPr>
              <a:t> </a:t>
            </a:r>
            <a:r>
              <a:rPr sz="2000" spc="-15" dirty="0">
                <a:latin typeface="Arial"/>
                <a:cs typeface="Arial"/>
              </a:rPr>
              <a:t>App</a:t>
            </a:r>
            <a:r>
              <a:rPr sz="2000" dirty="0">
                <a:latin typeface="Arial"/>
                <a:cs typeface="Arial"/>
              </a:rPr>
              <a:t>l</a:t>
            </a:r>
            <a:r>
              <a:rPr sz="2000" spc="-5" dirty="0">
                <a:latin typeface="Arial"/>
                <a:cs typeface="Arial"/>
              </a:rPr>
              <a:t>i</a:t>
            </a:r>
            <a:r>
              <a:rPr sz="2000" spc="-10" dirty="0">
                <a:latin typeface="Arial"/>
                <a:cs typeface="Arial"/>
              </a:rPr>
              <a:t>cat</a:t>
            </a:r>
            <a:r>
              <a:rPr sz="2000" dirty="0">
                <a:latin typeface="Arial"/>
                <a:cs typeface="Arial"/>
              </a:rPr>
              <a:t>i</a:t>
            </a:r>
            <a:r>
              <a:rPr sz="2000" spc="-15" dirty="0">
                <a:latin typeface="Arial"/>
                <a:cs typeface="Arial"/>
              </a:rPr>
              <a:t>on</a:t>
            </a:r>
            <a:r>
              <a:rPr sz="2000" spc="-5" dirty="0">
                <a:latin typeface="Arial"/>
                <a:cs typeface="Arial"/>
              </a:rPr>
              <a:t> </a:t>
            </a:r>
            <a:r>
              <a:rPr sz="2000" spc="-15" dirty="0">
                <a:latin typeface="Arial"/>
                <a:cs typeface="Arial"/>
              </a:rPr>
              <a:t>Can</a:t>
            </a:r>
            <a:r>
              <a:rPr sz="2000" spc="5" dirty="0">
                <a:latin typeface="Arial"/>
                <a:cs typeface="Arial"/>
              </a:rPr>
              <a:t> </a:t>
            </a:r>
            <a:r>
              <a:rPr sz="2000" spc="-15" dirty="0">
                <a:latin typeface="Arial"/>
                <a:cs typeface="Arial"/>
              </a:rPr>
              <a:t>Do</a:t>
            </a:r>
            <a:r>
              <a:rPr sz="2000" spc="-5" dirty="0">
                <a:latin typeface="Arial"/>
                <a:cs typeface="Arial"/>
              </a:rPr>
              <a:t> </a:t>
            </a:r>
            <a:r>
              <a:rPr sz="2000" spc="-10" dirty="0">
                <a:latin typeface="Arial"/>
                <a:cs typeface="Arial"/>
              </a:rPr>
              <a:t>for </a:t>
            </a:r>
            <a:r>
              <a:rPr sz="2000" spc="-220" dirty="0">
                <a:latin typeface="Arial"/>
                <a:cs typeface="Arial"/>
              </a:rPr>
              <a:t>Y</a:t>
            </a:r>
            <a:r>
              <a:rPr sz="2000" spc="-15" dirty="0">
                <a:latin typeface="Arial"/>
                <a:cs typeface="Arial"/>
              </a:rPr>
              <a:t>ou</a:t>
            </a:r>
            <a:endParaRPr sz="2000" dirty="0">
              <a:latin typeface="Arial"/>
              <a:cs typeface="Arial"/>
            </a:endParaRPr>
          </a:p>
          <a:p>
            <a:pPr marL="469900" indent="-457200">
              <a:lnSpc>
                <a:spcPct val="100000"/>
              </a:lnSpc>
              <a:spcBef>
                <a:spcPts val="530"/>
              </a:spcBef>
              <a:buClr>
                <a:schemeClr val="tx1"/>
              </a:buClr>
              <a:buFont typeface="+mj-lt"/>
              <a:buAutoNum type="arabicPeriod"/>
              <a:tabLst>
                <a:tab pos="355600" algn="l"/>
              </a:tabLst>
            </a:pPr>
            <a:r>
              <a:rPr sz="2000" spc="-15" dirty="0">
                <a:latin typeface="Arial"/>
                <a:cs typeface="Arial"/>
              </a:rPr>
              <a:t>Know</a:t>
            </a:r>
            <a:r>
              <a:rPr sz="2000" spc="-5" dirty="0">
                <a:latin typeface="Arial"/>
                <a:cs typeface="Arial"/>
              </a:rPr>
              <a:t> </a:t>
            </a:r>
            <a:r>
              <a:rPr sz="2000" spc="-15" dirty="0">
                <a:latin typeface="Arial"/>
                <a:cs typeface="Arial"/>
              </a:rPr>
              <a:t>the</a:t>
            </a:r>
            <a:r>
              <a:rPr sz="2000" spc="10" dirty="0">
                <a:latin typeface="Arial"/>
                <a:cs typeface="Arial"/>
              </a:rPr>
              <a:t> </a:t>
            </a:r>
            <a:r>
              <a:rPr sz="2000" spc="-15" dirty="0">
                <a:latin typeface="Arial"/>
                <a:cs typeface="Arial"/>
              </a:rPr>
              <a:t>Path</a:t>
            </a:r>
            <a:r>
              <a:rPr sz="2000" spc="-5" dirty="0">
                <a:latin typeface="Arial"/>
                <a:cs typeface="Arial"/>
              </a:rPr>
              <a:t> </a:t>
            </a:r>
            <a:r>
              <a:rPr sz="2000" spc="-10" dirty="0">
                <a:latin typeface="Arial"/>
                <a:cs typeface="Arial"/>
              </a:rPr>
              <a:t>of</a:t>
            </a:r>
            <a:r>
              <a:rPr sz="2000" spc="-5" dirty="0">
                <a:latin typeface="Arial"/>
                <a:cs typeface="Arial"/>
              </a:rPr>
              <a:t> </a:t>
            </a:r>
            <a:r>
              <a:rPr sz="2000" spc="-15" dirty="0">
                <a:latin typeface="Arial"/>
                <a:cs typeface="Arial"/>
              </a:rPr>
              <a:t>a</a:t>
            </a:r>
            <a:r>
              <a:rPr sz="2000" spc="5" dirty="0">
                <a:latin typeface="Arial"/>
                <a:cs typeface="Arial"/>
              </a:rPr>
              <a:t> </a:t>
            </a:r>
            <a:r>
              <a:rPr sz="2000" spc="-15" dirty="0">
                <a:latin typeface="Arial"/>
                <a:cs typeface="Arial"/>
              </a:rPr>
              <a:t>Suc</a:t>
            </a:r>
            <a:r>
              <a:rPr sz="2000" spc="-10" dirty="0">
                <a:latin typeface="Arial"/>
                <a:cs typeface="Arial"/>
              </a:rPr>
              <a:t>c</a:t>
            </a:r>
            <a:r>
              <a:rPr sz="2000" spc="-15" dirty="0">
                <a:latin typeface="Arial"/>
                <a:cs typeface="Arial"/>
              </a:rPr>
              <a:t>es</a:t>
            </a:r>
            <a:r>
              <a:rPr sz="2000" spc="-10" dirty="0">
                <a:latin typeface="Arial"/>
                <a:cs typeface="Arial"/>
              </a:rPr>
              <a:t>sful</a:t>
            </a:r>
            <a:r>
              <a:rPr sz="2000" spc="-140" dirty="0">
                <a:latin typeface="Arial"/>
                <a:cs typeface="Arial"/>
              </a:rPr>
              <a:t> </a:t>
            </a:r>
            <a:r>
              <a:rPr sz="2000" spc="-15" dirty="0">
                <a:latin typeface="Arial"/>
                <a:cs typeface="Arial"/>
              </a:rPr>
              <a:t>Appl</a:t>
            </a:r>
            <a:r>
              <a:rPr sz="2000" dirty="0">
                <a:latin typeface="Arial"/>
                <a:cs typeface="Arial"/>
              </a:rPr>
              <a:t>i</a:t>
            </a:r>
            <a:r>
              <a:rPr sz="2000" spc="-10" dirty="0">
                <a:latin typeface="Arial"/>
                <a:cs typeface="Arial"/>
              </a:rPr>
              <a:t>cation</a:t>
            </a:r>
            <a:endParaRPr sz="2000" dirty="0">
              <a:latin typeface="Arial"/>
              <a:cs typeface="Arial"/>
            </a:endParaRPr>
          </a:p>
          <a:p>
            <a:pPr marL="469900" indent="-457200">
              <a:lnSpc>
                <a:spcPct val="100000"/>
              </a:lnSpc>
              <a:spcBef>
                <a:spcPts val="525"/>
              </a:spcBef>
              <a:buClr>
                <a:schemeClr val="tx1"/>
              </a:buClr>
              <a:buFont typeface="+mj-lt"/>
              <a:buAutoNum type="arabicPeriod"/>
              <a:tabLst>
                <a:tab pos="355600" algn="l"/>
              </a:tabLst>
            </a:pPr>
            <a:r>
              <a:rPr sz="2000" spc="-55" dirty="0">
                <a:latin typeface="Arial"/>
                <a:cs typeface="Arial"/>
              </a:rPr>
              <a:t>A</a:t>
            </a:r>
            <a:r>
              <a:rPr sz="2000" spc="-10" dirty="0">
                <a:latin typeface="Arial"/>
                <a:cs typeface="Arial"/>
              </a:rPr>
              <a:t>void</a:t>
            </a:r>
            <a:r>
              <a:rPr sz="2000" spc="-5" dirty="0">
                <a:latin typeface="Arial"/>
                <a:cs typeface="Arial"/>
              </a:rPr>
              <a:t> </a:t>
            </a:r>
            <a:r>
              <a:rPr lang="en-US" sz="2000" spc="-5" dirty="0" smtClean="0">
                <a:latin typeface="Arial"/>
                <a:cs typeface="Arial"/>
              </a:rPr>
              <a:t>9 </a:t>
            </a:r>
            <a:r>
              <a:rPr sz="2000" spc="-20" dirty="0" smtClean="0">
                <a:latin typeface="Arial"/>
                <a:cs typeface="Arial"/>
              </a:rPr>
              <a:t>Com</a:t>
            </a:r>
            <a:r>
              <a:rPr sz="2000" spc="-35" dirty="0" smtClean="0">
                <a:latin typeface="Arial"/>
                <a:cs typeface="Arial"/>
              </a:rPr>
              <a:t>m</a:t>
            </a:r>
            <a:r>
              <a:rPr sz="2000" spc="-15" dirty="0" smtClean="0">
                <a:latin typeface="Arial"/>
                <a:cs typeface="Arial"/>
              </a:rPr>
              <a:t>on</a:t>
            </a:r>
            <a:r>
              <a:rPr sz="2000" spc="-80" dirty="0" smtClean="0">
                <a:latin typeface="Arial"/>
                <a:cs typeface="Arial"/>
              </a:rPr>
              <a:t> </a:t>
            </a:r>
            <a:r>
              <a:rPr sz="2000" spc="-15" dirty="0">
                <a:latin typeface="Arial"/>
                <a:cs typeface="Arial"/>
              </a:rPr>
              <a:t>App</a:t>
            </a:r>
            <a:r>
              <a:rPr sz="2000" dirty="0">
                <a:latin typeface="Arial"/>
                <a:cs typeface="Arial"/>
              </a:rPr>
              <a:t>l</a:t>
            </a:r>
            <a:r>
              <a:rPr sz="2000" spc="-5" dirty="0">
                <a:latin typeface="Arial"/>
                <a:cs typeface="Arial"/>
              </a:rPr>
              <a:t>i</a:t>
            </a:r>
            <a:r>
              <a:rPr sz="2000" spc="-10" dirty="0">
                <a:latin typeface="Arial"/>
                <a:cs typeface="Arial"/>
              </a:rPr>
              <a:t>c</a:t>
            </a:r>
            <a:r>
              <a:rPr sz="2000" spc="-15" dirty="0">
                <a:latin typeface="Arial"/>
                <a:cs typeface="Arial"/>
              </a:rPr>
              <a:t>ant</a:t>
            </a:r>
            <a:r>
              <a:rPr sz="2000" spc="-10" dirty="0">
                <a:latin typeface="Arial"/>
                <a:cs typeface="Arial"/>
              </a:rPr>
              <a:t> </a:t>
            </a:r>
            <a:r>
              <a:rPr lang="en-US" sz="2000" spc="-10" dirty="0" smtClean="0">
                <a:latin typeface="Arial"/>
                <a:cs typeface="Arial"/>
              </a:rPr>
              <a:t>Pitfalls</a:t>
            </a:r>
            <a:endParaRPr sz="2000" dirty="0">
              <a:latin typeface="Arial"/>
              <a:cs typeface="Arial"/>
            </a:endParaRPr>
          </a:p>
          <a:p>
            <a:pPr marL="469900" indent="-457200">
              <a:lnSpc>
                <a:spcPct val="100000"/>
              </a:lnSpc>
              <a:spcBef>
                <a:spcPts val="525"/>
              </a:spcBef>
              <a:buClr>
                <a:schemeClr val="tx1"/>
              </a:buClr>
              <a:buFont typeface="+mj-lt"/>
              <a:buAutoNum type="arabicPeriod"/>
              <a:tabLst>
                <a:tab pos="355600" algn="l"/>
              </a:tabLst>
            </a:pPr>
            <a:r>
              <a:rPr sz="2000" spc="-15" dirty="0">
                <a:latin typeface="Arial"/>
                <a:cs typeface="Arial"/>
              </a:rPr>
              <a:t>Help</a:t>
            </a:r>
            <a:r>
              <a:rPr sz="2000" spc="5" dirty="0">
                <a:latin typeface="Arial"/>
                <a:cs typeface="Arial"/>
              </a:rPr>
              <a:t> </a:t>
            </a:r>
            <a:r>
              <a:rPr sz="2000" spc="-10" dirty="0">
                <a:latin typeface="Arial"/>
                <a:cs typeface="Arial"/>
              </a:rPr>
              <a:t>Direct</a:t>
            </a:r>
            <a:r>
              <a:rPr sz="2000" spc="-35" dirty="0">
                <a:latin typeface="Arial"/>
                <a:cs typeface="Arial"/>
              </a:rPr>
              <a:t> </a:t>
            </a:r>
            <a:r>
              <a:rPr sz="2000" spc="-220" dirty="0">
                <a:latin typeface="Arial"/>
                <a:cs typeface="Arial"/>
              </a:rPr>
              <a:t>Y</a:t>
            </a:r>
            <a:r>
              <a:rPr sz="2000" spc="-15" dirty="0">
                <a:latin typeface="Arial"/>
                <a:cs typeface="Arial"/>
              </a:rPr>
              <a:t>our</a:t>
            </a:r>
            <a:r>
              <a:rPr sz="2000" spc="-105" dirty="0">
                <a:latin typeface="Arial"/>
                <a:cs typeface="Arial"/>
              </a:rPr>
              <a:t> </a:t>
            </a:r>
            <a:r>
              <a:rPr sz="2000" spc="-15" dirty="0">
                <a:latin typeface="Arial"/>
                <a:cs typeface="Arial"/>
              </a:rPr>
              <a:t>App</a:t>
            </a:r>
            <a:r>
              <a:rPr sz="2000" dirty="0">
                <a:latin typeface="Arial"/>
                <a:cs typeface="Arial"/>
              </a:rPr>
              <a:t>l</a:t>
            </a:r>
            <a:r>
              <a:rPr sz="2000" spc="-5" dirty="0">
                <a:latin typeface="Arial"/>
                <a:cs typeface="Arial"/>
              </a:rPr>
              <a:t>i</a:t>
            </a:r>
            <a:r>
              <a:rPr sz="2000" spc="-10" dirty="0">
                <a:latin typeface="Arial"/>
                <a:cs typeface="Arial"/>
              </a:rPr>
              <a:t>cat</a:t>
            </a:r>
            <a:r>
              <a:rPr sz="2000" dirty="0">
                <a:latin typeface="Arial"/>
                <a:cs typeface="Arial"/>
              </a:rPr>
              <a:t>i</a:t>
            </a:r>
            <a:r>
              <a:rPr sz="2000" spc="-15" dirty="0">
                <a:latin typeface="Arial"/>
                <a:cs typeface="Arial"/>
              </a:rPr>
              <a:t>on</a:t>
            </a:r>
            <a:r>
              <a:rPr sz="2000" spc="-5" dirty="0">
                <a:latin typeface="Arial"/>
                <a:cs typeface="Arial"/>
              </a:rPr>
              <a:t> </a:t>
            </a:r>
            <a:r>
              <a:rPr sz="2000" spc="-10" dirty="0">
                <a:latin typeface="Arial"/>
                <a:cs typeface="Arial"/>
              </a:rPr>
              <a:t>to</a:t>
            </a:r>
            <a:r>
              <a:rPr sz="2000" spc="-5" dirty="0">
                <a:latin typeface="Arial"/>
                <a:cs typeface="Arial"/>
              </a:rPr>
              <a:t> </a:t>
            </a:r>
            <a:r>
              <a:rPr sz="2000" spc="-15" dirty="0">
                <a:latin typeface="Arial"/>
                <a:cs typeface="Arial"/>
              </a:rPr>
              <a:t>the</a:t>
            </a:r>
            <a:r>
              <a:rPr sz="2000" spc="5" dirty="0">
                <a:latin typeface="Arial"/>
                <a:cs typeface="Arial"/>
              </a:rPr>
              <a:t> </a:t>
            </a:r>
            <a:r>
              <a:rPr sz="2000" spc="-15" dirty="0">
                <a:latin typeface="Arial"/>
                <a:cs typeface="Arial"/>
              </a:rPr>
              <a:t>Be</a:t>
            </a:r>
            <a:r>
              <a:rPr sz="2000" spc="-10" dirty="0">
                <a:latin typeface="Arial"/>
                <a:cs typeface="Arial"/>
              </a:rPr>
              <a:t>st</a:t>
            </a:r>
            <a:r>
              <a:rPr sz="2000" spc="-5" dirty="0">
                <a:latin typeface="Arial"/>
                <a:cs typeface="Arial"/>
              </a:rPr>
              <a:t> </a:t>
            </a:r>
            <a:r>
              <a:rPr sz="2000" spc="-15" dirty="0">
                <a:latin typeface="Arial"/>
                <a:cs typeface="Arial"/>
              </a:rPr>
              <a:t>Pla</a:t>
            </a:r>
            <a:r>
              <a:rPr sz="2000" spc="-10" dirty="0">
                <a:latin typeface="Arial"/>
                <a:cs typeface="Arial"/>
              </a:rPr>
              <a:t>c</a:t>
            </a:r>
            <a:r>
              <a:rPr sz="2000" spc="-15" dirty="0">
                <a:latin typeface="Arial"/>
                <a:cs typeface="Arial"/>
              </a:rPr>
              <a:t>e</a:t>
            </a:r>
            <a:r>
              <a:rPr sz="2000" spc="-10" dirty="0">
                <a:latin typeface="Arial"/>
                <a:cs typeface="Arial"/>
              </a:rPr>
              <a:t> for</a:t>
            </a:r>
            <a:r>
              <a:rPr sz="2000" spc="15" dirty="0">
                <a:latin typeface="Arial"/>
                <a:cs typeface="Arial"/>
              </a:rPr>
              <a:t> </a:t>
            </a:r>
            <a:r>
              <a:rPr sz="2000" spc="-15" dirty="0">
                <a:latin typeface="Arial"/>
                <a:cs typeface="Arial"/>
              </a:rPr>
              <a:t>Review</a:t>
            </a:r>
            <a:r>
              <a:rPr sz="2000" spc="10" dirty="0">
                <a:latin typeface="Arial"/>
                <a:cs typeface="Arial"/>
              </a:rPr>
              <a:t> </a:t>
            </a:r>
            <a:r>
              <a:rPr sz="2000" spc="-15" dirty="0" smtClean="0">
                <a:latin typeface="Arial"/>
                <a:cs typeface="Arial"/>
              </a:rPr>
              <a:t>an</a:t>
            </a:r>
            <a:r>
              <a:rPr lang="en-US" sz="2000" spc="-15" dirty="0" smtClean="0">
                <a:latin typeface="Arial"/>
                <a:cs typeface="Arial"/>
              </a:rPr>
              <a:t>d </a:t>
            </a:r>
            <a:r>
              <a:rPr sz="2000" spc="-15" dirty="0" smtClean="0">
                <a:latin typeface="Arial"/>
                <a:cs typeface="Arial"/>
              </a:rPr>
              <a:t>Fund</a:t>
            </a:r>
            <a:r>
              <a:rPr sz="2000" dirty="0" smtClean="0">
                <a:latin typeface="Arial"/>
                <a:cs typeface="Arial"/>
              </a:rPr>
              <a:t>i</a:t>
            </a:r>
            <a:r>
              <a:rPr sz="2000" spc="-15" dirty="0" smtClean="0">
                <a:latin typeface="Arial"/>
                <a:cs typeface="Arial"/>
              </a:rPr>
              <a:t>ng</a:t>
            </a:r>
            <a:endParaRPr sz="2000" dirty="0">
              <a:latin typeface="Arial"/>
              <a:cs typeface="Arial"/>
            </a:endParaRPr>
          </a:p>
          <a:p>
            <a:pPr marL="469900" indent="-457200">
              <a:lnSpc>
                <a:spcPct val="100000"/>
              </a:lnSpc>
              <a:spcBef>
                <a:spcPts val="525"/>
              </a:spcBef>
              <a:buClr>
                <a:schemeClr val="tx1"/>
              </a:buClr>
              <a:buFont typeface="+mj-lt"/>
              <a:buAutoNum type="arabicPeriod"/>
              <a:tabLst>
                <a:tab pos="355600" algn="l"/>
              </a:tabLst>
            </a:pPr>
            <a:r>
              <a:rPr lang="en-US" sz="2000" spc="-10" dirty="0" smtClean="0">
                <a:latin typeface="Arial"/>
                <a:cs typeface="Arial"/>
              </a:rPr>
              <a:t>Understand Who Your Reviewers Are</a:t>
            </a:r>
            <a:endParaRPr sz="2000" dirty="0">
              <a:latin typeface="Arial"/>
              <a:cs typeface="Arial"/>
            </a:endParaRPr>
          </a:p>
          <a:p>
            <a:pPr marL="469900" indent="-457200">
              <a:lnSpc>
                <a:spcPct val="100000"/>
              </a:lnSpc>
              <a:spcBef>
                <a:spcPts val="530"/>
              </a:spcBef>
              <a:buClr>
                <a:schemeClr val="tx1"/>
              </a:buClr>
              <a:buFont typeface="+mj-lt"/>
              <a:buAutoNum type="arabicPeriod"/>
              <a:tabLst>
                <a:tab pos="355600" algn="l"/>
              </a:tabLst>
            </a:pPr>
            <a:r>
              <a:rPr lang="en-US" sz="2000" spc="-15" dirty="0" smtClean="0">
                <a:latin typeface="Arial"/>
                <a:cs typeface="Arial"/>
              </a:rPr>
              <a:t>Know What Reviewers Are Looking for</a:t>
            </a:r>
          </a:p>
          <a:p>
            <a:pPr marL="469900" indent="-457200">
              <a:lnSpc>
                <a:spcPct val="100000"/>
              </a:lnSpc>
              <a:spcBef>
                <a:spcPts val="530"/>
              </a:spcBef>
              <a:buClr>
                <a:schemeClr val="tx1"/>
              </a:buClr>
              <a:buFont typeface="+mj-lt"/>
              <a:buAutoNum type="arabicPeriod"/>
              <a:tabLst>
                <a:tab pos="355600" algn="l"/>
              </a:tabLst>
            </a:pPr>
            <a:r>
              <a:rPr sz="2000" spc="-15" dirty="0" smtClean="0">
                <a:latin typeface="Arial"/>
                <a:cs typeface="Arial"/>
              </a:rPr>
              <a:t>Cons</a:t>
            </a:r>
            <a:r>
              <a:rPr sz="2000" dirty="0" smtClean="0">
                <a:latin typeface="Arial"/>
                <a:cs typeface="Arial"/>
              </a:rPr>
              <a:t>i</a:t>
            </a:r>
            <a:r>
              <a:rPr sz="2000" spc="-15" dirty="0" smtClean="0">
                <a:latin typeface="Arial"/>
                <a:cs typeface="Arial"/>
              </a:rPr>
              <a:t>der</a:t>
            </a:r>
            <a:r>
              <a:rPr sz="2000" spc="-120" dirty="0" smtClean="0">
                <a:latin typeface="Arial"/>
                <a:cs typeface="Arial"/>
              </a:rPr>
              <a:t> </a:t>
            </a:r>
            <a:r>
              <a:rPr sz="2000" spc="-15" dirty="0">
                <a:latin typeface="Arial"/>
                <a:cs typeface="Arial"/>
              </a:rPr>
              <a:t>Ad</a:t>
            </a:r>
            <a:r>
              <a:rPr sz="2000" spc="-25" dirty="0">
                <a:latin typeface="Arial"/>
                <a:cs typeface="Arial"/>
              </a:rPr>
              <a:t>v</a:t>
            </a:r>
            <a:r>
              <a:rPr sz="2000" spc="-5" dirty="0">
                <a:latin typeface="Arial"/>
                <a:cs typeface="Arial"/>
              </a:rPr>
              <a:t>i</a:t>
            </a:r>
            <a:r>
              <a:rPr sz="2000" spc="-10" dirty="0">
                <a:latin typeface="Arial"/>
                <a:cs typeface="Arial"/>
              </a:rPr>
              <a:t>c</a:t>
            </a:r>
            <a:r>
              <a:rPr sz="2000" spc="-15" dirty="0">
                <a:latin typeface="Arial"/>
                <a:cs typeface="Arial"/>
              </a:rPr>
              <a:t>e</a:t>
            </a:r>
            <a:r>
              <a:rPr sz="2000" spc="-5" dirty="0">
                <a:latin typeface="Arial"/>
                <a:cs typeface="Arial"/>
              </a:rPr>
              <a:t> </a:t>
            </a:r>
            <a:r>
              <a:rPr lang="en-US" sz="2000" spc="-5" dirty="0" smtClean="0">
                <a:latin typeface="Arial"/>
                <a:cs typeface="Arial"/>
              </a:rPr>
              <a:t>From NIH Staff</a:t>
            </a:r>
            <a:r>
              <a:rPr sz="2000" spc="-5" dirty="0" smtClean="0">
                <a:latin typeface="Arial"/>
                <a:cs typeface="Arial"/>
              </a:rPr>
              <a:t> </a:t>
            </a:r>
            <a:endParaRPr lang="en-US" sz="2000" spc="-5" dirty="0" smtClean="0">
              <a:latin typeface="Arial"/>
              <a:cs typeface="Arial"/>
            </a:endParaRPr>
          </a:p>
          <a:p>
            <a:pPr marL="469900" indent="-457200">
              <a:lnSpc>
                <a:spcPct val="100000"/>
              </a:lnSpc>
              <a:spcBef>
                <a:spcPts val="530"/>
              </a:spcBef>
              <a:buClr>
                <a:schemeClr val="tx1"/>
              </a:buClr>
              <a:buFont typeface="+mj-lt"/>
              <a:buAutoNum type="arabicPeriod"/>
              <a:tabLst>
                <a:tab pos="355600" algn="l"/>
              </a:tabLst>
            </a:pPr>
            <a:r>
              <a:rPr sz="2000" spc="-15" dirty="0" smtClean="0">
                <a:latin typeface="Arial"/>
                <a:cs typeface="Arial"/>
              </a:rPr>
              <a:t>Ask</a:t>
            </a:r>
            <a:r>
              <a:rPr sz="2000" spc="-5" dirty="0" smtClean="0">
                <a:latin typeface="Arial"/>
                <a:cs typeface="Arial"/>
              </a:rPr>
              <a:t> </a:t>
            </a:r>
            <a:r>
              <a:rPr sz="2000" spc="-15" dirty="0">
                <a:latin typeface="Arial"/>
                <a:cs typeface="Arial"/>
              </a:rPr>
              <a:t>the</a:t>
            </a:r>
            <a:r>
              <a:rPr sz="2000" dirty="0">
                <a:latin typeface="Arial"/>
                <a:cs typeface="Arial"/>
              </a:rPr>
              <a:t> </a:t>
            </a:r>
            <a:r>
              <a:rPr sz="2000" spc="-15" dirty="0">
                <a:latin typeface="Arial"/>
                <a:cs typeface="Arial"/>
              </a:rPr>
              <a:t>Right</a:t>
            </a:r>
            <a:r>
              <a:rPr sz="2000" spc="10" dirty="0">
                <a:latin typeface="Arial"/>
                <a:cs typeface="Arial"/>
              </a:rPr>
              <a:t> </a:t>
            </a:r>
            <a:r>
              <a:rPr sz="2000" spc="-15" dirty="0">
                <a:latin typeface="Arial"/>
                <a:cs typeface="Arial"/>
              </a:rPr>
              <a:t>NIH</a:t>
            </a:r>
            <a:r>
              <a:rPr sz="2000" spc="-5" dirty="0">
                <a:latin typeface="Arial"/>
                <a:cs typeface="Arial"/>
              </a:rPr>
              <a:t> </a:t>
            </a:r>
            <a:r>
              <a:rPr sz="2000" spc="-15" dirty="0">
                <a:latin typeface="Arial"/>
                <a:cs typeface="Arial"/>
              </a:rPr>
              <a:t>Per</a:t>
            </a:r>
            <a:r>
              <a:rPr sz="2000" spc="-10" dirty="0">
                <a:latin typeface="Arial"/>
                <a:cs typeface="Arial"/>
              </a:rPr>
              <a:t>s</a:t>
            </a:r>
            <a:r>
              <a:rPr sz="2000" spc="-15" dirty="0">
                <a:latin typeface="Arial"/>
                <a:cs typeface="Arial"/>
              </a:rPr>
              <a:t>on</a:t>
            </a:r>
            <a:r>
              <a:rPr sz="2000" spc="15" dirty="0">
                <a:latin typeface="Arial"/>
                <a:cs typeface="Arial"/>
              </a:rPr>
              <a:t> </a:t>
            </a:r>
            <a:r>
              <a:rPr sz="2000" spc="-10" dirty="0">
                <a:latin typeface="Arial"/>
                <a:cs typeface="Arial"/>
              </a:rPr>
              <a:t>for</a:t>
            </a:r>
            <a:r>
              <a:rPr sz="2000" dirty="0">
                <a:latin typeface="Arial"/>
                <a:cs typeface="Arial"/>
              </a:rPr>
              <a:t> </a:t>
            </a:r>
            <a:r>
              <a:rPr sz="2000" spc="-15" dirty="0">
                <a:latin typeface="Arial"/>
                <a:cs typeface="Arial"/>
              </a:rPr>
              <a:t>Help</a:t>
            </a:r>
            <a:endParaRPr sz="2000" dirty="0">
              <a:latin typeface="Arial"/>
              <a:cs typeface="Arial"/>
            </a:endParaRPr>
          </a:p>
        </p:txBody>
      </p:sp>
    </p:spTree>
    <p:extLst>
      <p:ext uri="{BB962C8B-B14F-4D97-AF65-F5344CB8AC3E}">
        <p14:creationId xmlns:p14="http://schemas.microsoft.com/office/powerpoint/2010/main" val="1845860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9340" y="1201916"/>
            <a:ext cx="7075805" cy="3068853"/>
          </a:xfrm>
          <a:prstGeom prst="rect">
            <a:avLst/>
          </a:prstGeom>
        </p:spPr>
        <p:txBody>
          <a:bodyPr vert="horz" wrap="square" lIns="0" tIns="0" rIns="0" bIns="0" rtlCol="0">
            <a:spAutoFit/>
          </a:bodyPr>
          <a:lstStyle/>
          <a:p>
            <a:pPr marL="323215" indent="-310515">
              <a:lnSpc>
                <a:spcPct val="100000"/>
              </a:lnSpc>
              <a:buFont typeface="Arial"/>
              <a:buAutoNum type="arabicPeriod" startAt="3"/>
              <a:tabLst>
                <a:tab pos="323215" algn="l"/>
              </a:tabLst>
            </a:pPr>
            <a:r>
              <a:rPr sz="2000" b="1" spc="-15" dirty="0">
                <a:latin typeface="Arial"/>
                <a:cs typeface="Arial"/>
              </a:rPr>
              <a:t>Research</a:t>
            </a:r>
            <a:r>
              <a:rPr sz="2000" b="1" spc="10" dirty="0">
                <a:latin typeface="Arial"/>
                <a:cs typeface="Arial"/>
              </a:rPr>
              <a:t> </a:t>
            </a:r>
            <a:r>
              <a:rPr sz="2000" b="1" spc="-135" dirty="0">
                <a:latin typeface="Arial"/>
                <a:cs typeface="Arial"/>
              </a:rPr>
              <a:t>T</a:t>
            </a:r>
            <a:r>
              <a:rPr sz="2000" b="1" spc="-10" dirty="0">
                <a:latin typeface="Arial"/>
                <a:cs typeface="Arial"/>
              </a:rPr>
              <a:t>rainin</a:t>
            </a:r>
            <a:r>
              <a:rPr sz="2000" b="1" spc="-15" dirty="0">
                <a:latin typeface="Arial"/>
                <a:cs typeface="Arial"/>
              </a:rPr>
              <a:t>g</a:t>
            </a:r>
            <a:r>
              <a:rPr sz="2000" b="1" spc="40" dirty="0">
                <a:latin typeface="Arial"/>
                <a:cs typeface="Arial"/>
              </a:rPr>
              <a:t> </a:t>
            </a:r>
            <a:r>
              <a:rPr sz="2000" b="1" spc="-15" dirty="0">
                <a:latin typeface="Arial"/>
                <a:cs typeface="Arial"/>
              </a:rPr>
              <a:t>Plan</a:t>
            </a:r>
            <a:endParaRPr sz="2000" dirty="0">
              <a:latin typeface="Arial"/>
              <a:cs typeface="Arial"/>
            </a:endParaRPr>
          </a:p>
          <a:p>
            <a:pPr marL="698500" lvl="1" indent="-342900">
              <a:lnSpc>
                <a:spcPct val="100000"/>
              </a:lnSpc>
              <a:spcBef>
                <a:spcPts val="310"/>
              </a:spcBef>
              <a:buClr>
                <a:srgbClr val="719500"/>
              </a:buClr>
              <a:buSzPct val="109523"/>
              <a:buFont typeface="Arial" panose="020B0604020202020204" pitchFamily="34" charset="0"/>
              <a:buChar char="•"/>
              <a:tabLst>
                <a:tab pos="647065" algn="l"/>
              </a:tabLst>
            </a:pPr>
            <a:r>
              <a:rPr sz="2000" dirty="0">
                <a:latin typeface="Arial"/>
                <a:cs typeface="Arial"/>
              </a:rPr>
              <a:t>Sig</a:t>
            </a:r>
            <a:r>
              <a:rPr sz="2000" spc="-10" dirty="0">
                <a:latin typeface="Arial"/>
                <a:cs typeface="Arial"/>
              </a:rPr>
              <a:t>n</a:t>
            </a:r>
            <a:r>
              <a:rPr sz="2000" dirty="0">
                <a:latin typeface="Arial"/>
                <a:cs typeface="Arial"/>
              </a:rPr>
              <a:t>ifi</a:t>
            </a:r>
            <a:r>
              <a:rPr sz="2000" spc="5" dirty="0">
                <a:latin typeface="Arial"/>
                <a:cs typeface="Arial"/>
              </a:rPr>
              <a:t>c</a:t>
            </a:r>
            <a:r>
              <a:rPr sz="2000" dirty="0">
                <a:latin typeface="Arial"/>
                <a:cs typeface="Arial"/>
              </a:rPr>
              <a:t>a</a:t>
            </a:r>
            <a:r>
              <a:rPr sz="2000" spc="-15" dirty="0">
                <a:latin typeface="Arial"/>
                <a:cs typeface="Arial"/>
              </a:rPr>
              <a:t>n</a:t>
            </a:r>
            <a:r>
              <a:rPr sz="2000" dirty="0">
                <a:latin typeface="Arial"/>
                <a:cs typeface="Arial"/>
              </a:rPr>
              <a:t>ce</a:t>
            </a:r>
            <a:r>
              <a:rPr sz="2000" spc="-35" dirty="0">
                <a:latin typeface="Arial"/>
                <a:cs typeface="Arial"/>
              </a:rPr>
              <a:t> </a:t>
            </a:r>
            <a:r>
              <a:rPr sz="2000" dirty="0">
                <a:latin typeface="Arial"/>
                <a:cs typeface="Arial"/>
              </a:rPr>
              <a:t>&amp;</a:t>
            </a:r>
            <a:r>
              <a:rPr sz="2000" spc="-5" dirty="0">
                <a:latin typeface="Arial"/>
                <a:cs typeface="Arial"/>
              </a:rPr>
              <a:t> </a:t>
            </a:r>
            <a:r>
              <a:rPr sz="2000" dirty="0">
                <a:latin typeface="Arial"/>
                <a:cs typeface="Arial"/>
              </a:rPr>
              <a:t>imp</a:t>
            </a:r>
            <a:r>
              <a:rPr sz="2000" spc="-10" dirty="0">
                <a:latin typeface="Arial"/>
                <a:cs typeface="Arial"/>
              </a:rPr>
              <a:t>a</a:t>
            </a:r>
            <a:r>
              <a:rPr sz="2000" dirty="0">
                <a:latin typeface="Arial"/>
                <a:cs typeface="Arial"/>
              </a:rPr>
              <a:t>ct of the</a:t>
            </a:r>
            <a:r>
              <a:rPr sz="2000" spc="-15" dirty="0">
                <a:latin typeface="Arial"/>
                <a:cs typeface="Arial"/>
              </a:rPr>
              <a:t> </a:t>
            </a:r>
            <a:r>
              <a:rPr sz="2000" dirty="0">
                <a:latin typeface="Arial"/>
                <a:cs typeface="Arial"/>
              </a:rPr>
              <a:t>p</a:t>
            </a:r>
            <a:r>
              <a:rPr sz="2000" spc="-10" dirty="0">
                <a:latin typeface="Arial"/>
                <a:cs typeface="Arial"/>
              </a:rPr>
              <a:t>r</a:t>
            </a:r>
            <a:r>
              <a:rPr sz="2000" dirty="0">
                <a:latin typeface="Arial"/>
                <a:cs typeface="Arial"/>
              </a:rPr>
              <a:t>o</a:t>
            </a:r>
            <a:r>
              <a:rPr sz="2000" spc="-15" dirty="0">
                <a:latin typeface="Arial"/>
                <a:cs typeface="Arial"/>
              </a:rPr>
              <a:t>p</a:t>
            </a:r>
            <a:r>
              <a:rPr sz="2000" dirty="0">
                <a:latin typeface="Arial"/>
                <a:cs typeface="Arial"/>
              </a:rPr>
              <a:t>osed</a:t>
            </a:r>
            <a:r>
              <a:rPr sz="2000" spc="-20" dirty="0">
                <a:latin typeface="Arial"/>
                <a:cs typeface="Arial"/>
              </a:rPr>
              <a:t> </a:t>
            </a:r>
            <a:r>
              <a:rPr sz="2000" dirty="0">
                <a:latin typeface="Arial"/>
                <a:cs typeface="Arial"/>
              </a:rPr>
              <a:t>r</a:t>
            </a:r>
            <a:r>
              <a:rPr sz="2000" spc="-10" dirty="0">
                <a:latin typeface="Arial"/>
                <a:cs typeface="Arial"/>
              </a:rPr>
              <a:t>e</a:t>
            </a:r>
            <a:r>
              <a:rPr sz="2000" dirty="0">
                <a:latin typeface="Arial"/>
                <a:cs typeface="Arial"/>
              </a:rPr>
              <a:t>sea</a:t>
            </a:r>
            <a:r>
              <a:rPr sz="2000" spc="-10" dirty="0">
                <a:latin typeface="Arial"/>
                <a:cs typeface="Arial"/>
              </a:rPr>
              <a:t>r</a:t>
            </a:r>
            <a:r>
              <a:rPr sz="2000" dirty="0">
                <a:latin typeface="Arial"/>
                <a:cs typeface="Arial"/>
              </a:rPr>
              <a:t>ch</a:t>
            </a:r>
          </a:p>
          <a:p>
            <a:pPr marL="698500" lvl="1" indent="-342900">
              <a:lnSpc>
                <a:spcPct val="100000"/>
              </a:lnSpc>
              <a:spcBef>
                <a:spcPts val="265"/>
              </a:spcBef>
              <a:buClr>
                <a:srgbClr val="719500"/>
              </a:buClr>
              <a:buSzPct val="109523"/>
              <a:buFont typeface="Arial" panose="020B0604020202020204" pitchFamily="34" charset="0"/>
              <a:buChar char="•"/>
              <a:tabLst>
                <a:tab pos="647065" algn="l"/>
              </a:tabLst>
            </a:pPr>
            <a:r>
              <a:rPr sz="2000" dirty="0">
                <a:latin typeface="Arial"/>
                <a:cs typeface="Arial"/>
              </a:rPr>
              <a:t>L</a:t>
            </a:r>
            <a:r>
              <a:rPr sz="2000" spc="-10" dirty="0">
                <a:latin typeface="Arial"/>
                <a:cs typeface="Arial"/>
              </a:rPr>
              <a:t>o</a:t>
            </a:r>
            <a:r>
              <a:rPr sz="2000" dirty="0">
                <a:latin typeface="Arial"/>
                <a:cs typeface="Arial"/>
              </a:rPr>
              <a:t>gical</a:t>
            </a:r>
            <a:r>
              <a:rPr sz="2000" spc="-20" dirty="0">
                <a:latin typeface="Arial"/>
                <a:cs typeface="Arial"/>
              </a:rPr>
              <a:t> </a:t>
            </a:r>
            <a:r>
              <a:rPr sz="2000" dirty="0">
                <a:latin typeface="Arial"/>
                <a:cs typeface="Arial"/>
              </a:rPr>
              <a:t>h</a:t>
            </a:r>
            <a:r>
              <a:rPr sz="2000" spc="-15" dirty="0">
                <a:latin typeface="Arial"/>
                <a:cs typeface="Arial"/>
              </a:rPr>
              <a:t>y</a:t>
            </a:r>
            <a:r>
              <a:rPr sz="2000" dirty="0">
                <a:latin typeface="Arial"/>
                <a:cs typeface="Arial"/>
              </a:rPr>
              <a:t>p</a:t>
            </a:r>
            <a:r>
              <a:rPr sz="2000" spc="-10" dirty="0">
                <a:latin typeface="Arial"/>
                <a:cs typeface="Arial"/>
              </a:rPr>
              <a:t>o</a:t>
            </a:r>
            <a:r>
              <a:rPr sz="2000" dirty="0">
                <a:latin typeface="Arial"/>
                <a:cs typeface="Arial"/>
              </a:rPr>
              <a:t>thesis</a:t>
            </a:r>
            <a:r>
              <a:rPr sz="2000" spc="-15" dirty="0">
                <a:latin typeface="Arial"/>
                <a:cs typeface="Arial"/>
              </a:rPr>
              <a:t> </a:t>
            </a:r>
            <a:r>
              <a:rPr sz="2000" dirty="0">
                <a:latin typeface="Arial"/>
                <a:cs typeface="Arial"/>
              </a:rPr>
              <a:t>or</a:t>
            </a:r>
            <a:r>
              <a:rPr sz="2000" spc="5" dirty="0">
                <a:latin typeface="Arial"/>
                <a:cs typeface="Arial"/>
              </a:rPr>
              <a:t> </a:t>
            </a:r>
            <a:r>
              <a:rPr sz="2000" dirty="0">
                <a:latin typeface="Arial"/>
                <a:cs typeface="Arial"/>
              </a:rPr>
              <a:t>a</a:t>
            </a:r>
            <a:r>
              <a:rPr sz="2000" spc="-10" dirty="0">
                <a:latin typeface="Arial"/>
                <a:cs typeface="Arial"/>
              </a:rPr>
              <a:t>p</a:t>
            </a:r>
            <a:r>
              <a:rPr sz="2000" dirty="0">
                <a:latin typeface="Arial"/>
                <a:cs typeface="Arial"/>
              </a:rPr>
              <a:t>p</a:t>
            </a:r>
            <a:r>
              <a:rPr sz="2000" spc="-10" dirty="0">
                <a:latin typeface="Arial"/>
                <a:cs typeface="Arial"/>
              </a:rPr>
              <a:t>r</a:t>
            </a:r>
            <a:r>
              <a:rPr sz="2000" dirty="0">
                <a:latin typeface="Arial"/>
                <a:cs typeface="Arial"/>
              </a:rPr>
              <a:t>o</a:t>
            </a:r>
            <a:r>
              <a:rPr sz="2000" spc="-10" dirty="0">
                <a:latin typeface="Arial"/>
                <a:cs typeface="Arial"/>
              </a:rPr>
              <a:t>a</a:t>
            </a:r>
            <a:r>
              <a:rPr sz="2000" dirty="0">
                <a:latin typeface="Arial"/>
                <a:cs typeface="Arial"/>
              </a:rPr>
              <a:t>ch</a:t>
            </a:r>
          </a:p>
          <a:p>
            <a:pPr marL="698500" lvl="1" indent="-342900">
              <a:lnSpc>
                <a:spcPct val="100000"/>
              </a:lnSpc>
              <a:spcBef>
                <a:spcPts val="260"/>
              </a:spcBef>
              <a:buClr>
                <a:srgbClr val="719500"/>
              </a:buClr>
              <a:buSzPct val="109523"/>
              <a:buFont typeface="Arial" panose="020B0604020202020204" pitchFamily="34" charset="0"/>
              <a:buChar char="•"/>
              <a:tabLst>
                <a:tab pos="647065" algn="l"/>
              </a:tabLst>
            </a:pPr>
            <a:r>
              <a:rPr sz="2000" dirty="0">
                <a:latin typeface="Arial"/>
                <a:cs typeface="Arial"/>
              </a:rPr>
              <a:t>Cla</a:t>
            </a:r>
            <a:r>
              <a:rPr sz="2000" spc="-10" dirty="0">
                <a:latin typeface="Arial"/>
                <a:cs typeface="Arial"/>
              </a:rPr>
              <a:t>r</a:t>
            </a:r>
            <a:r>
              <a:rPr sz="2000" dirty="0">
                <a:latin typeface="Arial"/>
                <a:cs typeface="Arial"/>
              </a:rPr>
              <a:t>it</a:t>
            </a:r>
            <a:r>
              <a:rPr sz="2000" spc="-160" dirty="0">
                <a:latin typeface="Arial"/>
                <a:cs typeface="Arial"/>
              </a:rPr>
              <a:t>y</a:t>
            </a:r>
            <a:r>
              <a:rPr sz="2000" dirty="0">
                <a:latin typeface="Arial"/>
                <a:cs typeface="Arial"/>
              </a:rPr>
              <a:t>,</a:t>
            </a:r>
            <a:r>
              <a:rPr sz="2000" spc="5" dirty="0">
                <a:latin typeface="Arial"/>
                <a:cs typeface="Arial"/>
              </a:rPr>
              <a:t> </a:t>
            </a:r>
            <a:r>
              <a:rPr sz="2000" dirty="0">
                <a:latin typeface="Arial"/>
                <a:cs typeface="Arial"/>
              </a:rPr>
              <a:t>feasibility</a:t>
            </a:r>
            <a:r>
              <a:rPr sz="2000" spc="-35" dirty="0">
                <a:latin typeface="Arial"/>
                <a:cs typeface="Arial"/>
              </a:rPr>
              <a:t> </a:t>
            </a:r>
            <a:r>
              <a:rPr sz="2000" spc="-5" dirty="0">
                <a:latin typeface="Arial"/>
                <a:cs typeface="Arial"/>
              </a:rPr>
              <a:t>an</a:t>
            </a:r>
            <a:r>
              <a:rPr sz="2000" dirty="0">
                <a:latin typeface="Arial"/>
                <a:cs typeface="Arial"/>
              </a:rPr>
              <a:t>d alter</a:t>
            </a:r>
            <a:r>
              <a:rPr sz="2000" spc="-10" dirty="0">
                <a:latin typeface="Arial"/>
                <a:cs typeface="Arial"/>
              </a:rPr>
              <a:t>n</a:t>
            </a:r>
            <a:r>
              <a:rPr sz="2000" dirty="0">
                <a:latin typeface="Arial"/>
                <a:cs typeface="Arial"/>
              </a:rPr>
              <a:t>ative</a:t>
            </a:r>
            <a:r>
              <a:rPr sz="2000" spc="-15" dirty="0">
                <a:latin typeface="Arial"/>
                <a:cs typeface="Arial"/>
              </a:rPr>
              <a:t> </a:t>
            </a:r>
            <a:r>
              <a:rPr sz="2000" dirty="0">
                <a:latin typeface="Arial"/>
                <a:cs typeface="Arial"/>
              </a:rPr>
              <a:t>s</a:t>
            </a:r>
            <a:r>
              <a:rPr sz="2000" spc="5" dirty="0">
                <a:latin typeface="Arial"/>
                <a:cs typeface="Arial"/>
              </a:rPr>
              <a:t>t</a:t>
            </a:r>
            <a:r>
              <a:rPr sz="2000" dirty="0">
                <a:latin typeface="Arial"/>
                <a:cs typeface="Arial"/>
              </a:rPr>
              <a:t>r</a:t>
            </a:r>
            <a:r>
              <a:rPr sz="2000" spc="-10" dirty="0">
                <a:latin typeface="Arial"/>
                <a:cs typeface="Arial"/>
              </a:rPr>
              <a:t>a</a:t>
            </a:r>
            <a:r>
              <a:rPr sz="2000" dirty="0">
                <a:latin typeface="Arial"/>
                <a:cs typeface="Arial"/>
              </a:rPr>
              <a:t>tegies</a:t>
            </a:r>
          </a:p>
          <a:p>
            <a:pPr marL="698500" lvl="1" indent="-342900">
              <a:lnSpc>
                <a:spcPct val="100000"/>
              </a:lnSpc>
              <a:spcBef>
                <a:spcPts val="265"/>
              </a:spcBef>
              <a:buClr>
                <a:srgbClr val="719500"/>
              </a:buClr>
              <a:buSzPct val="109523"/>
              <a:buFont typeface="Arial" panose="020B0604020202020204" pitchFamily="34" charset="0"/>
              <a:buChar char="•"/>
              <a:tabLst>
                <a:tab pos="647065" algn="l"/>
              </a:tabLst>
            </a:pPr>
            <a:r>
              <a:rPr sz="2000" dirty="0">
                <a:latin typeface="Arial"/>
                <a:cs typeface="Arial"/>
              </a:rPr>
              <a:t>S</a:t>
            </a:r>
            <a:r>
              <a:rPr sz="2000" spc="5" dirty="0">
                <a:latin typeface="Arial"/>
                <a:cs typeface="Arial"/>
              </a:rPr>
              <a:t>t</a:t>
            </a:r>
            <a:r>
              <a:rPr sz="2000" dirty="0">
                <a:latin typeface="Arial"/>
                <a:cs typeface="Arial"/>
              </a:rPr>
              <a:t>ats, </a:t>
            </a:r>
            <a:r>
              <a:rPr sz="2000" spc="-15" dirty="0">
                <a:latin typeface="Arial"/>
                <a:cs typeface="Arial"/>
              </a:rPr>
              <a:t>v</a:t>
            </a:r>
            <a:r>
              <a:rPr sz="2000" dirty="0">
                <a:latin typeface="Arial"/>
                <a:cs typeface="Arial"/>
              </a:rPr>
              <a:t>e</a:t>
            </a:r>
            <a:r>
              <a:rPr sz="2000" spc="-10" dirty="0">
                <a:latin typeface="Arial"/>
                <a:cs typeface="Arial"/>
              </a:rPr>
              <a:t>r</a:t>
            </a:r>
            <a:r>
              <a:rPr sz="2000" dirty="0">
                <a:latin typeface="Arial"/>
                <a:cs typeface="Arial"/>
              </a:rPr>
              <a:t>teb</a:t>
            </a:r>
            <a:r>
              <a:rPr sz="2000" spc="-10" dirty="0">
                <a:latin typeface="Arial"/>
                <a:cs typeface="Arial"/>
              </a:rPr>
              <a:t>r</a:t>
            </a:r>
            <a:r>
              <a:rPr sz="2000" dirty="0">
                <a:latin typeface="Arial"/>
                <a:cs typeface="Arial"/>
              </a:rPr>
              <a:t>ate animals,</a:t>
            </a:r>
            <a:r>
              <a:rPr sz="2000" spc="-5" dirty="0">
                <a:latin typeface="Arial"/>
                <a:cs typeface="Arial"/>
              </a:rPr>
              <a:t> </a:t>
            </a:r>
            <a:r>
              <a:rPr sz="2000" dirty="0">
                <a:latin typeface="Arial"/>
                <a:cs typeface="Arial"/>
              </a:rPr>
              <a:t>h</a:t>
            </a:r>
            <a:r>
              <a:rPr sz="2000" spc="-10" dirty="0">
                <a:latin typeface="Arial"/>
                <a:cs typeface="Arial"/>
              </a:rPr>
              <a:t>u</a:t>
            </a:r>
            <a:r>
              <a:rPr sz="2000" dirty="0">
                <a:latin typeface="Arial"/>
                <a:cs typeface="Arial"/>
              </a:rPr>
              <a:t>man</a:t>
            </a:r>
            <a:r>
              <a:rPr sz="2000" spc="-5" dirty="0">
                <a:latin typeface="Arial"/>
                <a:cs typeface="Arial"/>
              </a:rPr>
              <a:t> </a:t>
            </a:r>
            <a:r>
              <a:rPr sz="2000" dirty="0">
                <a:latin typeface="Arial"/>
                <a:cs typeface="Arial"/>
              </a:rPr>
              <a:t>sub</a:t>
            </a:r>
            <a:r>
              <a:rPr sz="2000" spc="-15" dirty="0">
                <a:latin typeface="Arial"/>
                <a:cs typeface="Arial"/>
              </a:rPr>
              <a:t>j</a:t>
            </a:r>
            <a:r>
              <a:rPr sz="2000" dirty="0">
                <a:latin typeface="Arial"/>
                <a:cs typeface="Arial"/>
              </a:rPr>
              <a:t>ects</a:t>
            </a:r>
          </a:p>
          <a:p>
            <a:pPr marL="698500" lvl="1" indent="-342900">
              <a:lnSpc>
                <a:spcPct val="100000"/>
              </a:lnSpc>
              <a:spcBef>
                <a:spcPts val="260"/>
              </a:spcBef>
              <a:buClr>
                <a:srgbClr val="719500"/>
              </a:buClr>
              <a:buSzPct val="109523"/>
              <a:buFont typeface="Arial" panose="020B0604020202020204" pitchFamily="34" charset="0"/>
              <a:buChar char="•"/>
              <a:tabLst>
                <a:tab pos="647065" algn="l"/>
              </a:tabLst>
            </a:pPr>
            <a:r>
              <a:rPr sz="2000" dirty="0">
                <a:latin typeface="Arial"/>
                <a:cs typeface="Arial"/>
              </a:rPr>
              <a:t>Sop</a:t>
            </a:r>
            <a:r>
              <a:rPr sz="2000" spc="-10" dirty="0">
                <a:latin typeface="Arial"/>
                <a:cs typeface="Arial"/>
              </a:rPr>
              <a:t>h</a:t>
            </a:r>
            <a:r>
              <a:rPr sz="2000" dirty="0">
                <a:latin typeface="Arial"/>
                <a:cs typeface="Arial"/>
              </a:rPr>
              <a:t>i</a:t>
            </a:r>
            <a:r>
              <a:rPr sz="2000" spc="5" dirty="0">
                <a:latin typeface="Arial"/>
                <a:cs typeface="Arial"/>
              </a:rPr>
              <a:t>s</a:t>
            </a:r>
            <a:r>
              <a:rPr sz="2000" dirty="0">
                <a:latin typeface="Arial"/>
                <a:cs typeface="Arial"/>
              </a:rPr>
              <a:t>ti</a:t>
            </a:r>
            <a:r>
              <a:rPr sz="2000" spc="10" dirty="0">
                <a:latin typeface="Arial"/>
                <a:cs typeface="Arial"/>
              </a:rPr>
              <a:t>c</a:t>
            </a:r>
            <a:r>
              <a:rPr sz="2000" dirty="0">
                <a:latin typeface="Arial"/>
                <a:cs typeface="Arial"/>
              </a:rPr>
              <a:t>ated</a:t>
            </a:r>
            <a:r>
              <a:rPr sz="2000" spc="-35" dirty="0">
                <a:latin typeface="Arial"/>
                <a:cs typeface="Arial"/>
              </a:rPr>
              <a:t> </a:t>
            </a:r>
            <a:r>
              <a:rPr sz="2000" dirty="0">
                <a:latin typeface="Arial"/>
                <a:cs typeface="Arial"/>
              </a:rPr>
              <a:t>tech</a:t>
            </a:r>
            <a:r>
              <a:rPr sz="2000" spc="-10" dirty="0">
                <a:latin typeface="Arial"/>
                <a:cs typeface="Arial"/>
              </a:rPr>
              <a:t>n</a:t>
            </a:r>
            <a:r>
              <a:rPr sz="2000" dirty="0">
                <a:latin typeface="Arial"/>
                <a:cs typeface="Arial"/>
              </a:rPr>
              <a:t>olo</a:t>
            </a:r>
            <a:r>
              <a:rPr sz="2000" spc="-10" dirty="0">
                <a:latin typeface="Arial"/>
                <a:cs typeface="Arial"/>
              </a:rPr>
              <a:t>g</a:t>
            </a:r>
            <a:r>
              <a:rPr sz="2000" dirty="0">
                <a:latin typeface="Arial"/>
                <a:cs typeface="Arial"/>
              </a:rPr>
              <a:t>ies</a:t>
            </a:r>
            <a:r>
              <a:rPr sz="2000" spc="-25" dirty="0">
                <a:latin typeface="Arial"/>
                <a:cs typeface="Arial"/>
              </a:rPr>
              <a:t> </a:t>
            </a:r>
            <a:r>
              <a:rPr sz="2000" spc="-5" dirty="0">
                <a:latin typeface="Arial"/>
                <a:cs typeface="Arial"/>
              </a:rPr>
              <a:t>an</a:t>
            </a:r>
            <a:r>
              <a:rPr sz="2000" dirty="0">
                <a:latin typeface="Arial"/>
                <a:cs typeface="Arial"/>
              </a:rPr>
              <a:t>d a</a:t>
            </a:r>
            <a:r>
              <a:rPr sz="2000" spc="-10" dirty="0">
                <a:latin typeface="Arial"/>
                <a:cs typeface="Arial"/>
              </a:rPr>
              <a:t>p</a:t>
            </a:r>
            <a:r>
              <a:rPr sz="2000" dirty="0">
                <a:latin typeface="Arial"/>
                <a:cs typeface="Arial"/>
              </a:rPr>
              <a:t>p</a:t>
            </a:r>
            <a:r>
              <a:rPr sz="2000" spc="-10" dirty="0">
                <a:latin typeface="Arial"/>
                <a:cs typeface="Arial"/>
              </a:rPr>
              <a:t>r</a:t>
            </a:r>
            <a:r>
              <a:rPr sz="2000" dirty="0">
                <a:latin typeface="Arial"/>
                <a:cs typeface="Arial"/>
              </a:rPr>
              <a:t>o</a:t>
            </a:r>
            <a:r>
              <a:rPr sz="2000" spc="-10" dirty="0">
                <a:latin typeface="Arial"/>
                <a:cs typeface="Arial"/>
              </a:rPr>
              <a:t>a</a:t>
            </a:r>
            <a:r>
              <a:rPr sz="2000" dirty="0">
                <a:latin typeface="Arial"/>
                <a:cs typeface="Arial"/>
              </a:rPr>
              <a:t>ches</a:t>
            </a:r>
          </a:p>
          <a:p>
            <a:pPr marL="698500" lvl="1" indent="-342900">
              <a:lnSpc>
                <a:spcPct val="100000"/>
              </a:lnSpc>
              <a:spcBef>
                <a:spcPts val="265"/>
              </a:spcBef>
              <a:buClr>
                <a:srgbClr val="719500"/>
              </a:buClr>
              <a:buSzPct val="109523"/>
              <a:buFont typeface="Arial" panose="020B0604020202020204" pitchFamily="34" charset="0"/>
              <a:buChar char="•"/>
              <a:tabLst>
                <a:tab pos="647065" algn="l"/>
              </a:tabLst>
            </a:pPr>
            <a:r>
              <a:rPr sz="2000" dirty="0">
                <a:latin typeface="Arial"/>
                <a:cs typeface="Arial"/>
              </a:rPr>
              <a:t>Likeliho</a:t>
            </a:r>
            <a:r>
              <a:rPr sz="2000" spc="-10" dirty="0">
                <a:latin typeface="Arial"/>
                <a:cs typeface="Arial"/>
              </a:rPr>
              <a:t>o</a:t>
            </a:r>
            <a:r>
              <a:rPr sz="2000" dirty="0">
                <a:latin typeface="Arial"/>
                <a:cs typeface="Arial"/>
              </a:rPr>
              <a:t>d</a:t>
            </a:r>
            <a:r>
              <a:rPr sz="2000" spc="-40" dirty="0">
                <a:latin typeface="Arial"/>
                <a:cs typeface="Arial"/>
              </a:rPr>
              <a:t> </a:t>
            </a:r>
            <a:r>
              <a:rPr sz="2000" dirty="0">
                <a:latin typeface="Arial"/>
                <a:cs typeface="Arial"/>
              </a:rPr>
              <a:t>traini</a:t>
            </a:r>
            <a:r>
              <a:rPr sz="2000" spc="-10" dirty="0">
                <a:latin typeface="Arial"/>
                <a:cs typeface="Arial"/>
              </a:rPr>
              <a:t>n</a:t>
            </a:r>
            <a:r>
              <a:rPr sz="2000" dirty="0">
                <a:latin typeface="Arial"/>
                <a:cs typeface="Arial"/>
              </a:rPr>
              <a:t>g</a:t>
            </a:r>
            <a:r>
              <a:rPr sz="2000" spc="-15" dirty="0">
                <a:latin typeface="Arial"/>
                <a:cs typeface="Arial"/>
              </a:rPr>
              <a:t> </a:t>
            </a:r>
            <a:r>
              <a:rPr sz="2000" dirty="0">
                <a:latin typeface="Arial"/>
                <a:cs typeface="Arial"/>
              </a:rPr>
              <a:t>will</a:t>
            </a:r>
            <a:r>
              <a:rPr sz="2000" spc="-10" dirty="0">
                <a:latin typeface="Arial"/>
                <a:cs typeface="Arial"/>
              </a:rPr>
              <a:t> </a:t>
            </a:r>
            <a:r>
              <a:rPr sz="2000" dirty="0">
                <a:latin typeface="Arial"/>
                <a:cs typeface="Arial"/>
              </a:rPr>
              <a:t>lead</a:t>
            </a:r>
            <a:r>
              <a:rPr sz="2000" spc="-15" dirty="0">
                <a:latin typeface="Arial"/>
                <a:cs typeface="Arial"/>
              </a:rPr>
              <a:t> </a:t>
            </a:r>
            <a:r>
              <a:rPr sz="2000" dirty="0">
                <a:latin typeface="Arial"/>
                <a:cs typeface="Arial"/>
              </a:rPr>
              <a:t>to publications</a:t>
            </a:r>
            <a:r>
              <a:rPr sz="2000" spc="-30" dirty="0">
                <a:latin typeface="Arial"/>
                <a:cs typeface="Arial"/>
              </a:rPr>
              <a:t> </a:t>
            </a:r>
            <a:r>
              <a:rPr sz="2000" dirty="0">
                <a:latin typeface="Arial"/>
                <a:cs typeface="Arial"/>
              </a:rPr>
              <a:t>a</a:t>
            </a:r>
            <a:r>
              <a:rPr sz="2000" spc="-10" dirty="0">
                <a:latin typeface="Arial"/>
                <a:cs typeface="Arial"/>
              </a:rPr>
              <a:t>n</a:t>
            </a:r>
            <a:r>
              <a:rPr sz="2000" dirty="0">
                <a:latin typeface="Arial"/>
                <a:cs typeface="Arial"/>
              </a:rPr>
              <a:t>d</a:t>
            </a:r>
            <a:r>
              <a:rPr sz="2000" spc="-10" dirty="0">
                <a:latin typeface="Arial"/>
                <a:cs typeface="Arial"/>
              </a:rPr>
              <a:t> </a:t>
            </a:r>
            <a:r>
              <a:rPr sz="2000" spc="-5" dirty="0">
                <a:latin typeface="Arial"/>
                <a:cs typeface="Arial"/>
              </a:rPr>
              <a:t>degree</a:t>
            </a:r>
            <a:endParaRPr sz="2000" dirty="0">
              <a:latin typeface="Arial"/>
              <a:cs typeface="Arial"/>
            </a:endParaRPr>
          </a:p>
          <a:p>
            <a:pPr marL="698500" marR="5080" lvl="1" indent="-342900">
              <a:lnSpc>
                <a:spcPts val="2520"/>
              </a:lnSpc>
              <a:spcBef>
                <a:spcPts val="545"/>
              </a:spcBef>
              <a:buClr>
                <a:srgbClr val="719500"/>
              </a:buClr>
              <a:buSzPct val="109523"/>
              <a:buFont typeface="Arial" panose="020B0604020202020204" pitchFamily="34" charset="0"/>
              <a:buChar char="•"/>
              <a:tabLst>
                <a:tab pos="648335" algn="l"/>
              </a:tabLst>
            </a:pPr>
            <a:r>
              <a:rPr sz="2000" dirty="0">
                <a:latin typeface="Arial"/>
                <a:cs typeface="Arial"/>
              </a:rPr>
              <a:t>App</a:t>
            </a:r>
            <a:r>
              <a:rPr sz="2000" spc="-10" dirty="0">
                <a:latin typeface="Arial"/>
                <a:cs typeface="Arial"/>
              </a:rPr>
              <a:t>r</a:t>
            </a:r>
            <a:r>
              <a:rPr sz="2000" dirty="0">
                <a:latin typeface="Arial"/>
                <a:cs typeface="Arial"/>
              </a:rPr>
              <a:t>o</a:t>
            </a:r>
            <a:r>
              <a:rPr sz="2000" spc="-10" dirty="0">
                <a:latin typeface="Arial"/>
                <a:cs typeface="Arial"/>
              </a:rPr>
              <a:t>p</a:t>
            </a:r>
            <a:r>
              <a:rPr sz="2000" dirty="0">
                <a:latin typeface="Arial"/>
                <a:cs typeface="Arial"/>
              </a:rPr>
              <a:t>riate</a:t>
            </a:r>
            <a:r>
              <a:rPr sz="2000" spc="-15" dirty="0">
                <a:latin typeface="Arial"/>
                <a:cs typeface="Arial"/>
              </a:rPr>
              <a:t> </a:t>
            </a:r>
            <a:r>
              <a:rPr sz="2000" dirty="0">
                <a:latin typeface="Arial"/>
                <a:cs typeface="Arial"/>
              </a:rPr>
              <a:t>for the ap</a:t>
            </a:r>
            <a:r>
              <a:rPr sz="2000" spc="-10" dirty="0">
                <a:latin typeface="Arial"/>
                <a:cs typeface="Arial"/>
              </a:rPr>
              <a:t>p</a:t>
            </a:r>
            <a:r>
              <a:rPr sz="2000" dirty="0">
                <a:latin typeface="Arial"/>
                <a:cs typeface="Arial"/>
              </a:rPr>
              <a:t>li</a:t>
            </a:r>
            <a:r>
              <a:rPr sz="2000" spc="5" dirty="0">
                <a:latin typeface="Arial"/>
                <a:cs typeface="Arial"/>
              </a:rPr>
              <a:t>c</a:t>
            </a:r>
            <a:r>
              <a:rPr sz="2000" dirty="0">
                <a:latin typeface="Arial"/>
                <a:cs typeface="Arial"/>
              </a:rPr>
              <a:t>a</a:t>
            </a:r>
            <a:r>
              <a:rPr sz="2000" spc="-10" dirty="0">
                <a:latin typeface="Arial"/>
                <a:cs typeface="Arial"/>
              </a:rPr>
              <a:t>n</a:t>
            </a:r>
            <a:r>
              <a:rPr sz="2000" dirty="0">
                <a:latin typeface="Arial"/>
                <a:cs typeface="Arial"/>
              </a:rPr>
              <a:t>t</a:t>
            </a:r>
            <a:r>
              <a:rPr sz="2000" spc="-15" dirty="0">
                <a:latin typeface="Arial"/>
                <a:cs typeface="Arial"/>
              </a:rPr>
              <a:t> </a:t>
            </a:r>
            <a:r>
              <a:rPr sz="2000" dirty="0">
                <a:latin typeface="Arial"/>
                <a:cs typeface="Arial"/>
              </a:rPr>
              <a:t>fellow</a:t>
            </a:r>
            <a:r>
              <a:rPr sz="2000" spc="-10" dirty="0">
                <a:latin typeface="Arial"/>
                <a:cs typeface="Arial"/>
              </a:rPr>
              <a:t>'</a:t>
            </a:r>
            <a:r>
              <a:rPr sz="2000" dirty="0">
                <a:latin typeface="Arial"/>
                <a:cs typeface="Arial"/>
              </a:rPr>
              <a:t>s</a:t>
            </a:r>
            <a:r>
              <a:rPr sz="2000" spc="-15" dirty="0">
                <a:latin typeface="Arial"/>
                <a:cs typeface="Arial"/>
              </a:rPr>
              <a:t> </a:t>
            </a:r>
            <a:r>
              <a:rPr sz="2000" dirty="0">
                <a:latin typeface="Arial"/>
                <a:cs typeface="Arial"/>
              </a:rPr>
              <a:t>s</a:t>
            </a:r>
            <a:r>
              <a:rPr sz="2000" spc="5" dirty="0">
                <a:latin typeface="Arial"/>
                <a:cs typeface="Arial"/>
              </a:rPr>
              <a:t>t</a:t>
            </a:r>
            <a:r>
              <a:rPr sz="2000" dirty="0">
                <a:latin typeface="Arial"/>
                <a:cs typeface="Arial"/>
              </a:rPr>
              <a:t>a</a:t>
            </a:r>
            <a:r>
              <a:rPr sz="2000" spc="-10" dirty="0">
                <a:latin typeface="Arial"/>
                <a:cs typeface="Arial"/>
              </a:rPr>
              <a:t>g</a:t>
            </a:r>
            <a:r>
              <a:rPr sz="2000" dirty="0">
                <a:latin typeface="Arial"/>
                <a:cs typeface="Arial"/>
              </a:rPr>
              <a:t>e</a:t>
            </a:r>
            <a:r>
              <a:rPr sz="2000" spc="-15" dirty="0">
                <a:latin typeface="Arial"/>
                <a:cs typeface="Arial"/>
              </a:rPr>
              <a:t> </a:t>
            </a:r>
            <a:r>
              <a:rPr sz="2000" dirty="0">
                <a:latin typeface="Arial"/>
                <a:cs typeface="Arial"/>
              </a:rPr>
              <a:t>of resea</a:t>
            </a:r>
            <a:r>
              <a:rPr sz="2000" spc="-10" dirty="0">
                <a:latin typeface="Arial"/>
                <a:cs typeface="Arial"/>
              </a:rPr>
              <a:t>r</a:t>
            </a:r>
            <a:r>
              <a:rPr sz="2000" dirty="0">
                <a:latin typeface="Arial"/>
                <a:cs typeface="Arial"/>
              </a:rPr>
              <a:t>ch d</a:t>
            </a:r>
            <a:r>
              <a:rPr sz="2000" spc="-10" dirty="0">
                <a:latin typeface="Arial"/>
                <a:cs typeface="Arial"/>
              </a:rPr>
              <a:t>e</a:t>
            </a:r>
            <a:r>
              <a:rPr sz="2000" dirty="0">
                <a:latin typeface="Arial"/>
                <a:cs typeface="Arial"/>
              </a:rPr>
              <a:t>v</a:t>
            </a:r>
            <a:r>
              <a:rPr sz="2000" spc="-15" dirty="0">
                <a:latin typeface="Arial"/>
                <a:cs typeface="Arial"/>
              </a:rPr>
              <a:t>e</a:t>
            </a:r>
            <a:r>
              <a:rPr sz="2000" dirty="0">
                <a:latin typeface="Arial"/>
                <a:cs typeface="Arial"/>
              </a:rPr>
              <a:t>lopm</a:t>
            </a:r>
            <a:r>
              <a:rPr sz="2000" spc="-10" dirty="0">
                <a:latin typeface="Arial"/>
                <a:cs typeface="Arial"/>
              </a:rPr>
              <a:t>e</a:t>
            </a:r>
            <a:r>
              <a:rPr sz="2000" dirty="0">
                <a:latin typeface="Arial"/>
                <a:cs typeface="Arial"/>
              </a:rPr>
              <a:t>nt</a:t>
            </a:r>
          </a:p>
        </p:txBody>
      </p:sp>
      <p:sp>
        <p:nvSpPr>
          <p:cNvPr id="5" name="Title 1"/>
          <p:cNvSpPr>
            <a:spLocks noGrp="1"/>
          </p:cNvSpPr>
          <p:nvPr>
            <p:ph type="title"/>
          </p:nvPr>
        </p:nvSpPr>
        <p:spPr>
          <a:xfrm>
            <a:off x="457200" y="228600"/>
            <a:ext cx="8229600" cy="571500"/>
          </a:xfrm>
        </p:spPr>
        <p:txBody>
          <a:bodyPr/>
          <a:lstStyle/>
          <a:p>
            <a:r>
              <a:rPr lang="en-US" dirty="0"/>
              <a:t>Five Core Review Criteria</a:t>
            </a:r>
          </a:p>
        </p:txBody>
      </p:sp>
    </p:spTree>
    <p:extLst>
      <p:ext uri="{BB962C8B-B14F-4D97-AF65-F5344CB8AC3E}">
        <p14:creationId xmlns:p14="http://schemas.microsoft.com/office/powerpoint/2010/main" val="987267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9339" y="971550"/>
            <a:ext cx="7633970" cy="3539430"/>
          </a:xfrm>
          <a:prstGeom prst="rect">
            <a:avLst/>
          </a:prstGeom>
        </p:spPr>
        <p:txBody>
          <a:bodyPr vert="horz" wrap="square" lIns="0" tIns="0" rIns="0" bIns="0" rtlCol="0">
            <a:spAutoFit/>
          </a:bodyPr>
          <a:lstStyle/>
          <a:p>
            <a:pPr marL="351155" indent="-338455">
              <a:lnSpc>
                <a:spcPct val="100000"/>
              </a:lnSpc>
              <a:buFont typeface="Arial"/>
              <a:buAutoNum type="arabicPeriod" startAt="4"/>
              <a:tabLst>
                <a:tab pos="351790" algn="l"/>
              </a:tabLst>
            </a:pPr>
            <a:r>
              <a:rPr sz="2000" b="1" spc="-140" dirty="0">
                <a:latin typeface="Arial"/>
                <a:cs typeface="Arial"/>
              </a:rPr>
              <a:t>T</a:t>
            </a:r>
            <a:r>
              <a:rPr sz="2000" b="1" dirty="0">
                <a:latin typeface="Arial"/>
                <a:cs typeface="Arial"/>
              </a:rPr>
              <a:t>raining</a:t>
            </a:r>
            <a:r>
              <a:rPr sz="2000" b="1" spc="-25" dirty="0">
                <a:latin typeface="Arial"/>
                <a:cs typeface="Arial"/>
              </a:rPr>
              <a:t> </a:t>
            </a:r>
            <a:r>
              <a:rPr sz="2000" b="1" dirty="0" smtClean="0">
                <a:latin typeface="Arial"/>
                <a:cs typeface="Arial"/>
              </a:rPr>
              <a:t>Pote</a:t>
            </a:r>
            <a:r>
              <a:rPr sz="2000" b="1" spc="-10" dirty="0" smtClean="0">
                <a:latin typeface="Arial"/>
                <a:cs typeface="Arial"/>
              </a:rPr>
              <a:t>n</a:t>
            </a:r>
            <a:r>
              <a:rPr sz="2000" b="1" dirty="0" smtClean="0">
                <a:latin typeface="Arial"/>
                <a:cs typeface="Arial"/>
              </a:rPr>
              <a:t>t</a:t>
            </a:r>
            <a:r>
              <a:rPr sz="2000" b="1" spc="5" dirty="0" smtClean="0">
                <a:latin typeface="Arial"/>
                <a:cs typeface="Arial"/>
              </a:rPr>
              <a:t>i</a:t>
            </a:r>
            <a:r>
              <a:rPr sz="2000" b="1" dirty="0" smtClean="0">
                <a:latin typeface="Arial"/>
                <a:cs typeface="Arial"/>
              </a:rPr>
              <a:t>al</a:t>
            </a:r>
            <a:endParaRPr lang="en-US" sz="2000" b="1" dirty="0" smtClean="0">
              <a:latin typeface="Arial"/>
              <a:cs typeface="Arial"/>
            </a:endParaRPr>
          </a:p>
          <a:p>
            <a:pPr marL="12700">
              <a:lnSpc>
                <a:spcPct val="100000"/>
              </a:lnSpc>
              <a:tabLst>
                <a:tab pos="351790" algn="l"/>
              </a:tabLst>
            </a:pPr>
            <a:endParaRPr sz="1000" dirty="0">
              <a:latin typeface="Arial"/>
              <a:cs typeface="Arial"/>
            </a:endParaRPr>
          </a:p>
          <a:p>
            <a:pPr marL="698500" lvl="1" indent="-342900">
              <a:buClr>
                <a:srgbClr val="719500"/>
              </a:buClr>
              <a:buSzPct val="108695"/>
              <a:buFont typeface="Arial" panose="020B0604020202020204" pitchFamily="34" charset="0"/>
              <a:buChar char="•"/>
              <a:tabLst>
                <a:tab pos="648335" algn="l"/>
              </a:tabLst>
            </a:pPr>
            <a:r>
              <a:rPr sz="2000" dirty="0">
                <a:latin typeface="Arial"/>
                <a:cs typeface="Arial"/>
              </a:rPr>
              <a:t>Is</a:t>
            </a:r>
            <a:r>
              <a:rPr sz="2000" spc="-10" dirty="0">
                <a:latin typeface="Arial"/>
                <a:cs typeface="Arial"/>
              </a:rPr>
              <a:t> </a:t>
            </a:r>
            <a:r>
              <a:rPr sz="2000" dirty="0">
                <a:latin typeface="Arial"/>
                <a:cs typeface="Arial"/>
              </a:rPr>
              <a:t>there</a:t>
            </a:r>
            <a:r>
              <a:rPr sz="2000" spc="-30" dirty="0">
                <a:latin typeface="Arial"/>
                <a:cs typeface="Arial"/>
              </a:rPr>
              <a:t> </a:t>
            </a:r>
            <a:r>
              <a:rPr sz="2000" dirty="0">
                <a:latin typeface="Arial"/>
                <a:cs typeface="Arial"/>
              </a:rPr>
              <a:t>indi</a:t>
            </a:r>
            <a:r>
              <a:rPr sz="2000" spc="-10" dirty="0">
                <a:latin typeface="Arial"/>
                <a:cs typeface="Arial"/>
              </a:rPr>
              <a:t>v</a:t>
            </a:r>
            <a:r>
              <a:rPr sz="2000" dirty="0">
                <a:latin typeface="Arial"/>
                <a:cs typeface="Arial"/>
              </a:rPr>
              <a:t>idu</a:t>
            </a:r>
            <a:r>
              <a:rPr sz="2000" spc="-10" dirty="0">
                <a:latin typeface="Arial"/>
                <a:cs typeface="Arial"/>
              </a:rPr>
              <a:t>a</a:t>
            </a:r>
            <a:r>
              <a:rPr sz="2000" dirty="0">
                <a:latin typeface="Arial"/>
                <a:cs typeface="Arial"/>
              </a:rPr>
              <a:t>liz</a:t>
            </a:r>
            <a:r>
              <a:rPr sz="2000" spc="-20" dirty="0">
                <a:latin typeface="Arial"/>
                <a:cs typeface="Arial"/>
              </a:rPr>
              <a:t>e</a:t>
            </a:r>
            <a:r>
              <a:rPr sz="2000" dirty="0">
                <a:latin typeface="Arial"/>
                <a:cs typeface="Arial"/>
              </a:rPr>
              <a:t>d</a:t>
            </a:r>
            <a:r>
              <a:rPr sz="2000" spc="-40" dirty="0">
                <a:latin typeface="Arial"/>
                <a:cs typeface="Arial"/>
              </a:rPr>
              <a:t> </a:t>
            </a:r>
            <a:r>
              <a:rPr sz="2000" dirty="0">
                <a:latin typeface="Arial"/>
                <a:cs typeface="Arial"/>
              </a:rPr>
              <a:t>training</a:t>
            </a:r>
            <a:r>
              <a:rPr sz="2000" spc="-50" dirty="0">
                <a:latin typeface="Arial"/>
                <a:cs typeface="Arial"/>
              </a:rPr>
              <a:t> </a:t>
            </a:r>
            <a:r>
              <a:rPr sz="2000" dirty="0">
                <a:latin typeface="Arial"/>
                <a:cs typeface="Arial"/>
              </a:rPr>
              <a:t>that</a:t>
            </a:r>
            <a:r>
              <a:rPr sz="2000" spc="-25" dirty="0">
                <a:latin typeface="Arial"/>
                <a:cs typeface="Arial"/>
              </a:rPr>
              <a:t> </a:t>
            </a:r>
            <a:r>
              <a:rPr sz="2000" dirty="0" smtClean="0">
                <a:latin typeface="Arial"/>
                <a:cs typeface="Arial"/>
              </a:rPr>
              <a:t>addres</a:t>
            </a:r>
            <a:r>
              <a:rPr sz="2000" spc="-10" dirty="0" smtClean="0">
                <a:latin typeface="Arial"/>
                <a:cs typeface="Arial"/>
              </a:rPr>
              <a:t>se</a:t>
            </a:r>
            <a:r>
              <a:rPr sz="2000" dirty="0" smtClean="0">
                <a:latin typeface="Arial"/>
                <a:cs typeface="Arial"/>
              </a:rPr>
              <a:t>s</a:t>
            </a:r>
            <a:r>
              <a:rPr lang="en-US" sz="2000" dirty="0">
                <a:latin typeface="Arial"/>
                <a:cs typeface="Arial"/>
              </a:rPr>
              <a:t> </a:t>
            </a:r>
            <a:r>
              <a:rPr sz="2000" dirty="0" smtClean="0">
                <a:latin typeface="Arial"/>
                <a:cs typeface="Arial"/>
              </a:rPr>
              <a:t>weakness</a:t>
            </a:r>
            <a:r>
              <a:rPr sz="2000" spc="-15" dirty="0" smtClean="0">
                <a:latin typeface="Arial"/>
                <a:cs typeface="Arial"/>
              </a:rPr>
              <a:t>e</a:t>
            </a:r>
            <a:r>
              <a:rPr sz="2000" dirty="0" smtClean="0">
                <a:latin typeface="Arial"/>
                <a:cs typeface="Arial"/>
              </a:rPr>
              <a:t>s</a:t>
            </a:r>
            <a:r>
              <a:rPr sz="2000" spc="-35" dirty="0" smtClean="0">
                <a:latin typeface="Arial"/>
                <a:cs typeface="Arial"/>
              </a:rPr>
              <a:t> </a:t>
            </a:r>
            <a:r>
              <a:rPr sz="2000" dirty="0">
                <a:latin typeface="Arial"/>
                <a:cs typeface="Arial"/>
              </a:rPr>
              <a:t>and</a:t>
            </a:r>
            <a:r>
              <a:rPr sz="2000" spc="-20" dirty="0">
                <a:latin typeface="Arial"/>
                <a:cs typeface="Arial"/>
              </a:rPr>
              <a:t> </a:t>
            </a:r>
            <a:r>
              <a:rPr sz="2000" dirty="0">
                <a:latin typeface="Arial"/>
                <a:cs typeface="Arial"/>
              </a:rPr>
              <a:t>care</a:t>
            </a:r>
            <a:r>
              <a:rPr sz="2000" spc="5" dirty="0">
                <a:latin typeface="Arial"/>
                <a:cs typeface="Arial"/>
              </a:rPr>
              <a:t>e</a:t>
            </a:r>
            <a:r>
              <a:rPr sz="2000" dirty="0">
                <a:latin typeface="Arial"/>
                <a:cs typeface="Arial"/>
              </a:rPr>
              <a:t>r</a:t>
            </a:r>
            <a:r>
              <a:rPr sz="2000" spc="-35" dirty="0">
                <a:latin typeface="Arial"/>
                <a:cs typeface="Arial"/>
              </a:rPr>
              <a:t> </a:t>
            </a:r>
            <a:r>
              <a:rPr sz="2000" dirty="0">
                <a:latin typeface="Arial"/>
                <a:cs typeface="Arial"/>
              </a:rPr>
              <a:t>develop</a:t>
            </a:r>
            <a:r>
              <a:rPr sz="2000" spc="-15" dirty="0">
                <a:latin typeface="Arial"/>
                <a:cs typeface="Arial"/>
              </a:rPr>
              <a:t>m</a:t>
            </a:r>
            <a:r>
              <a:rPr sz="2000" spc="-10" dirty="0">
                <a:latin typeface="Arial"/>
                <a:cs typeface="Arial"/>
              </a:rPr>
              <a:t>e</a:t>
            </a:r>
            <a:r>
              <a:rPr sz="2000" dirty="0">
                <a:latin typeface="Arial"/>
                <a:cs typeface="Arial"/>
              </a:rPr>
              <a:t>nt</a:t>
            </a:r>
            <a:r>
              <a:rPr sz="2000" spc="-45" dirty="0">
                <a:latin typeface="Arial"/>
                <a:cs typeface="Arial"/>
              </a:rPr>
              <a:t> </a:t>
            </a:r>
            <a:r>
              <a:rPr sz="2000" dirty="0">
                <a:latin typeface="Arial"/>
                <a:cs typeface="Arial"/>
              </a:rPr>
              <a:t>ne</a:t>
            </a:r>
            <a:r>
              <a:rPr sz="2000" spc="5" dirty="0">
                <a:latin typeface="Arial"/>
                <a:cs typeface="Arial"/>
              </a:rPr>
              <a:t>e</a:t>
            </a:r>
            <a:r>
              <a:rPr sz="2000" dirty="0">
                <a:latin typeface="Arial"/>
                <a:cs typeface="Arial"/>
              </a:rPr>
              <a:t>ds</a:t>
            </a:r>
            <a:r>
              <a:rPr sz="2000" dirty="0" smtClean="0">
                <a:latin typeface="Arial"/>
                <a:cs typeface="Arial"/>
              </a:rPr>
              <a:t>?</a:t>
            </a:r>
            <a:endParaRPr lang="en-US" sz="2000" dirty="0" smtClean="0">
              <a:latin typeface="Arial"/>
              <a:cs typeface="Arial"/>
            </a:endParaRPr>
          </a:p>
          <a:p>
            <a:pPr marL="355600" lvl="1">
              <a:buClr>
                <a:srgbClr val="719500"/>
              </a:buClr>
              <a:buSzPct val="108695"/>
              <a:tabLst>
                <a:tab pos="648335" algn="l"/>
              </a:tabLst>
            </a:pPr>
            <a:endParaRPr sz="1000" dirty="0">
              <a:latin typeface="Arial"/>
              <a:cs typeface="Arial"/>
            </a:endParaRPr>
          </a:p>
          <a:p>
            <a:pPr marL="698500" lvl="1" indent="-342900">
              <a:buClr>
                <a:srgbClr val="719500"/>
              </a:buClr>
              <a:buSzPct val="108695"/>
              <a:buFont typeface="Arial" panose="020B0604020202020204" pitchFamily="34" charset="0"/>
              <a:buChar char="•"/>
              <a:tabLst>
                <a:tab pos="648335" algn="l"/>
              </a:tabLst>
            </a:pPr>
            <a:r>
              <a:rPr sz="2000" dirty="0">
                <a:latin typeface="Arial"/>
                <a:cs typeface="Arial"/>
              </a:rPr>
              <a:t>Will</a:t>
            </a:r>
            <a:r>
              <a:rPr sz="2000" spc="-10" dirty="0">
                <a:latin typeface="Arial"/>
                <a:cs typeface="Arial"/>
              </a:rPr>
              <a:t> </a:t>
            </a:r>
            <a:r>
              <a:rPr sz="2000" dirty="0">
                <a:latin typeface="Arial"/>
                <a:cs typeface="Arial"/>
              </a:rPr>
              <a:t>partic</a:t>
            </a:r>
            <a:r>
              <a:rPr sz="2000" spc="5" dirty="0">
                <a:latin typeface="Arial"/>
                <a:cs typeface="Arial"/>
              </a:rPr>
              <a:t>i</a:t>
            </a:r>
            <a:r>
              <a:rPr sz="2000" dirty="0">
                <a:latin typeface="Arial"/>
                <a:cs typeface="Arial"/>
              </a:rPr>
              <a:t>pan</a:t>
            </a:r>
            <a:r>
              <a:rPr sz="2000" spc="-10" dirty="0">
                <a:latin typeface="Arial"/>
                <a:cs typeface="Arial"/>
              </a:rPr>
              <a:t>t</a:t>
            </a:r>
            <a:r>
              <a:rPr sz="2000" dirty="0">
                <a:latin typeface="Arial"/>
                <a:cs typeface="Arial"/>
              </a:rPr>
              <a:t>s</a:t>
            </a:r>
            <a:r>
              <a:rPr sz="2000" spc="-45" dirty="0">
                <a:latin typeface="Arial"/>
                <a:cs typeface="Arial"/>
              </a:rPr>
              <a:t> </a:t>
            </a:r>
            <a:r>
              <a:rPr sz="2000" dirty="0">
                <a:latin typeface="Arial"/>
                <a:cs typeface="Arial"/>
              </a:rPr>
              <a:t>learn</a:t>
            </a:r>
            <a:r>
              <a:rPr sz="2000" spc="-35" dirty="0">
                <a:latin typeface="Arial"/>
                <a:cs typeface="Arial"/>
              </a:rPr>
              <a:t> </a:t>
            </a:r>
            <a:r>
              <a:rPr sz="2000" dirty="0">
                <a:latin typeface="Arial"/>
                <a:cs typeface="Arial"/>
              </a:rPr>
              <a:t>new</a:t>
            </a:r>
            <a:r>
              <a:rPr sz="2000" spc="-20" dirty="0">
                <a:latin typeface="Arial"/>
                <a:cs typeface="Arial"/>
              </a:rPr>
              <a:t> </a:t>
            </a:r>
            <a:r>
              <a:rPr sz="2000" dirty="0">
                <a:latin typeface="Arial"/>
                <a:cs typeface="Arial"/>
              </a:rPr>
              <a:t>techn</a:t>
            </a:r>
            <a:r>
              <a:rPr sz="2000" spc="5" dirty="0">
                <a:latin typeface="Arial"/>
                <a:cs typeface="Arial"/>
              </a:rPr>
              <a:t>i</a:t>
            </a:r>
            <a:r>
              <a:rPr sz="2000" dirty="0">
                <a:latin typeface="Arial"/>
                <a:cs typeface="Arial"/>
              </a:rPr>
              <a:t>cal</a:t>
            </a:r>
            <a:r>
              <a:rPr sz="2000" spc="-45" dirty="0">
                <a:latin typeface="Arial"/>
                <a:cs typeface="Arial"/>
              </a:rPr>
              <a:t> </a:t>
            </a:r>
            <a:r>
              <a:rPr sz="2000" dirty="0">
                <a:latin typeface="Arial"/>
                <a:cs typeface="Arial"/>
              </a:rPr>
              <a:t>ski</a:t>
            </a:r>
            <a:r>
              <a:rPr sz="2000" spc="5" dirty="0">
                <a:latin typeface="Arial"/>
                <a:cs typeface="Arial"/>
              </a:rPr>
              <a:t>l</a:t>
            </a:r>
            <a:r>
              <a:rPr sz="2000" dirty="0">
                <a:latin typeface="Arial"/>
                <a:cs typeface="Arial"/>
              </a:rPr>
              <a:t>ls,</a:t>
            </a:r>
            <a:r>
              <a:rPr sz="2000" spc="-15" dirty="0">
                <a:latin typeface="Arial"/>
                <a:cs typeface="Arial"/>
              </a:rPr>
              <a:t> </a:t>
            </a:r>
            <a:r>
              <a:rPr sz="2000" dirty="0">
                <a:latin typeface="Arial"/>
                <a:cs typeface="Arial"/>
              </a:rPr>
              <a:t>new</a:t>
            </a:r>
            <a:r>
              <a:rPr sz="2000" spc="-20" dirty="0">
                <a:latin typeface="Arial"/>
                <a:cs typeface="Arial"/>
              </a:rPr>
              <a:t> </a:t>
            </a:r>
            <a:r>
              <a:rPr sz="2000" dirty="0" smtClean="0">
                <a:latin typeface="Arial"/>
                <a:cs typeface="Arial"/>
              </a:rPr>
              <a:t>des</a:t>
            </a:r>
            <a:r>
              <a:rPr sz="2000" spc="5" dirty="0" smtClean="0">
                <a:latin typeface="Arial"/>
                <a:cs typeface="Arial"/>
              </a:rPr>
              <a:t>i</a:t>
            </a:r>
            <a:r>
              <a:rPr sz="2000" dirty="0" smtClean="0">
                <a:latin typeface="Arial"/>
                <a:cs typeface="Arial"/>
              </a:rPr>
              <a:t>gn</a:t>
            </a:r>
            <a:r>
              <a:rPr lang="en-US" sz="2000" dirty="0" smtClean="0">
                <a:latin typeface="Arial"/>
                <a:cs typeface="Arial"/>
              </a:rPr>
              <a:t> </a:t>
            </a:r>
            <a:r>
              <a:rPr sz="2000" dirty="0" smtClean="0">
                <a:latin typeface="Arial"/>
                <a:cs typeface="Arial"/>
              </a:rPr>
              <a:t>approac</a:t>
            </a:r>
            <a:r>
              <a:rPr sz="2000" spc="-20" dirty="0" smtClean="0">
                <a:latin typeface="Arial"/>
                <a:cs typeface="Arial"/>
              </a:rPr>
              <a:t>h</a:t>
            </a:r>
            <a:r>
              <a:rPr sz="2000" spc="-10" dirty="0" smtClean="0">
                <a:latin typeface="Arial"/>
                <a:cs typeface="Arial"/>
              </a:rPr>
              <a:t>e</a:t>
            </a:r>
            <a:r>
              <a:rPr sz="2000" dirty="0" smtClean="0">
                <a:latin typeface="Arial"/>
                <a:cs typeface="Arial"/>
              </a:rPr>
              <a:t>s?</a:t>
            </a:r>
            <a:endParaRPr lang="en-US" sz="2000" dirty="0" smtClean="0">
              <a:latin typeface="Arial"/>
              <a:cs typeface="Arial"/>
            </a:endParaRPr>
          </a:p>
          <a:p>
            <a:pPr marL="355600" lvl="1">
              <a:buClr>
                <a:srgbClr val="719500"/>
              </a:buClr>
              <a:buSzPct val="108695"/>
              <a:tabLst>
                <a:tab pos="648335" algn="l"/>
              </a:tabLst>
            </a:pPr>
            <a:endParaRPr sz="1000" dirty="0">
              <a:latin typeface="Arial"/>
              <a:cs typeface="Arial"/>
            </a:endParaRPr>
          </a:p>
          <a:p>
            <a:pPr marL="698500" lvl="1" indent="-342900">
              <a:buClr>
                <a:srgbClr val="719500"/>
              </a:buClr>
              <a:buSzPct val="108695"/>
              <a:buFont typeface="Arial" panose="020B0604020202020204" pitchFamily="34" charset="0"/>
              <a:buChar char="•"/>
              <a:tabLst>
                <a:tab pos="648335" algn="l"/>
              </a:tabLst>
            </a:pPr>
            <a:r>
              <a:rPr sz="2000" dirty="0">
                <a:latin typeface="Arial"/>
                <a:cs typeface="Arial"/>
              </a:rPr>
              <a:t>Do</a:t>
            </a:r>
            <a:r>
              <a:rPr sz="2000" spc="-15" dirty="0">
                <a:latin typeface="Arial"/>
                <a:cs typeface="Arial"/>
              </a:rPr>
              <a:t> </a:t>
            </a:r>
            <a:r>
              <a:rPr sz="2000" dirty="0">
                <a:latin typeface="Arial"/>
                <a:cs typeface="Arial"/>
              </a:rPr>
              <a:t>train</a:t>
            </a:r>
            <a:r>
              <a:rPr sz="2000" spc="5" dirty="0">
                <a:latin typeface="Arial"/>
                <a:cs typeface="Arial"/>
              </a:rPr>
              <a:t>i</a:t>
            </a:r>
            <a:r>
              <a:rPr sz="2000" dirty="0">
                <a:latin typeface="Arial"/>
                <a:cs typeface="Arial"/>
              </a:rPr>
              <a:t>ng</a:t>
            </a:r>
            <a:r>
              <a:rPr sz="2000" spc="-45" dirty="0">
                <a:latin typeface="Arial"/>
                <a:cs typeface="Arial"/>
              </a:rPr>
              <a:t> </a:t>
            </a:r>
            <a:r>
              <a:rPr sz="2000" dirty="0">
                <a:latin typeface="Arial"/>
                <a:cs typeface="Arial"/>
              </a:rPr>
              <a:t>acti</a:t>
            </a:r>
            <a:r>
              <a:rPr sz="2000" spc="-10" dirty="0">
                <a:latin typeface="Arial"/>
                <a:cs typeface="Arial"/>
              </a:rPr>
              <a:t>v</a:t>
            </a:r>
            <a:r>
              <a:rPr sz="2000" dirty="0">
                <a:latin typeface="Arial"/>
                <a:cs typeface="Arial"/>
              </a:rPr>
              <a:t>ities</a:t>
            </a:r>
            <a:r>
              <a:rPr sz="2000" spc="-15" dirty="0">
                <a:latin typeface="Arial"/>
                <a:cs typeface="Arial"/>
              </a:rPr>
              <a:t> </a:t>
            </a:r>
            <a:r>
              <a:rPr sz="2000" dirty="0">
                <a:latin typeface="Arial"/>
                <a:cs typeface="Arial"/>
              </a:rPr>
              <a:t>match</a:t>
            </a:r>
            <a:r>
              <a:rPr sz="2000" spc="-25" dirty="0">
                <a:latin typeface="Arial"/>
                <a:cs typeface="Arial"/>
              </a:rPr>
              <a:t> </a:t>
            </a:r>
            <a:r>
              <a:rPr sz="2000" dirty="0">
                <a:latin typeface="Arial"/>
                <a:cs typeface="Arial"/>
              </a:rPr>
              <a:t>care</a:t>
            </a:r>
            <a:r>
              <a:rPr sz="2000" spc="5" dirty="0">
                <a:latin typeface="Arial"/>
                <a:cs typeface="Arial"/>
              </a:rPr>
              <a:t>e</a:t>
            </a:r>
            <a:r>
              <a:rPr sz="2000" dirty="0">
                <a:latin typeface="Arial"/>
                <a:cs typeface="Arial"/>
              </a:rPr>
              <a:t>r</a:t>
            </a:r>
            <a:r>
              <a:rPr sz="2000" spc="-55" dirty="0">
                <a:latin typeface="Arial"/>
                <a:cs typeface="Arial"/>
              </a:rPr>
              <a:t> </a:t>
            </a:r>
            <a:r>
              <a:rPr sz="2000" dirty="0">
                <a:latin typeface="Arial"/>
                <a:cs typeface="Arial"/>
              </a:rPr>
              <a:t>go</a:t>
            </a:r>
            <a:r>
              <a:rPr sz="2000" spc="5" dirty="0">
                <a:latin typeface="Arial"/>
                <a:cs typeface="Arial"/>
              </a:rPr>
              <a:t>a</a:t>
            </a:r>
            <a:r>
              <a:rPr sz="2000" dirty="0">
                <a:latin typeface="Arial"/>
                <a:cs typeface="Arial"/>
              </a:rPr>
              <a:t>ls</a:t>
            </a:r>
            <a:r>
              <a:rPr sz="2000" dirty="0" smtClean="0">
                <a:latin typeface="Arial"/>
                <a:cs typeface="Arial"/>
              </a:rPr>
              <a:t>?</a:t>
            </a:r>
            <a:endParaRPr lang="en-US" sz="2000" dirty="0" smtClean="0">
              <a:latin typeface="Arial"/>
              <a:cs typeface="Arial"/>
            </a:endParaRPr>
          </a:p>
          <a:p>
            <a:pPr marL="355600" lvl="1">
              <a:buClr>
                <a:srgbClr val="719500"/>
              </a:buClr>
              <a:buSzPct val="108695"/>
              <a:tabLst>
                <a:tab pos="648335" algn="l"/>
              </a:tabLst>
            </a:pPr>
            <a:endParaRPr sz="1000" dirty="0">
              <a:latin typeface="Arial"/>
              <a:cs typeface="Arial"/>
            </a:endParaRPr>
          </a:p>
          <a:p>
            <a:pPr marL="698500" lvl="1" indent="-342900">
              <a:buClr>
                <a:srgbClr val="719500"/>
              </a:buClr>
              <a:buSzPct val="108695"/>
              <a:buFont typeface="Arial" panose="020B0604020202020204" pitchFamily="34" charset="0"/>
              <a:buChar char="•"/>
              <a:tabLst>
                <a:tab pos="648335" algn="l"/>
              </a:tabLst>
            </a:pPr>
            <a:r>
              <a:rPr sz="2000" dirty="0">
                <a:latin typeface="Arial"/>
                <a:cs typeface="Arial"/>
              </a:rPr>
              <a:t>Will</a:t>
            </a:r>
            <a:r>
              <a:rPr sz="2000" spc="-10" dirty="0">
                <a:latin typeface="Arial"/>
                <a:cs typeface="Arial"/>
              </a:rPr>
              <a:t> </a:t>
            </a:r>
            <a:r>
              <a:rPr sz="2000" dirty="0">
                <a:latin typeface="Arial"/>
                <a:cs typeface="Arial"/>
              </a:rPr>
              <a:t>train</a:t>
            </a:r>
            <a:r>
              <a:rPr sz="2000" spc="5" dirty="0">
                <a:latin typeface="Arial"/>
                <a:cs typeface="Arial"/>
              </a:rPr>
              <a:t>i</a:t>
            </a:r>
            <a:r>
              <a:rPr sz="2000" dirty="0">
                <a:latin typeface="Arial"/>
                <a:cs typeface="Arial"/>
              </a:rPr>
              <a:t>ng</a:t>
            </a:r>
            <a:r>
              <a:rPr sz="2000" spc="-35" dirty="0">
                <a:latin typeface="Arial"/>
                <a:cs typeface="Arial"/>
              </a:rPr>
              <a:t> </a:t>
            </a:r>
            <a:r>
              <a:rPr sz="2000" dirty="0">
                <a:latin typeface="Arial"/>
                <a:cs typeface="Arial"/>
              </a:rPr>
              <a:t>confer</a:t>
            </a:r>
            <a:r>
              <a:rPr sz="2000" spc="-35" dirty="0">
                <a:latin typeface="Arial"/>
                <a:cs typeface="Arial"/>
              </a:rPr>
              <a:t> </a:t>
            </a:r>
            <a:r>
              <a:rPr sz="2000" dirty="0">
                <a:latin typeface="Arial"/>
                <a:cs typeface="Arial"/>
              </a:rPr>
              <a:t>an</a:t>
            </a:r>
            <a:r>
              <a:rPr sz="2000" spc="-15" dirty="0">
                <a:latin typeface="Arial"/>
                <a:cs typeface="Arial"/>
              </a:rPr>
              <a:t> </a:t>
            </a:r>
            <a:r>
              <a:rPr sz="2000" dirty="0">
                <a:latin typeface="Arial"/>
                <a:cs typeface="Arial"/>
              </a:rPr>
              <a:t>advanta</a:t>
            </a:r>
            <a:r>
              <a:rPr sz="2000" spc="-15" dirty="0">
                <a:latin typeface="Arial"/>
                <a:cs typeface="Arial"/>
              </a:rPr>
              <a:t>g</a:t>
            </a:r>
            <a:r>
              <a:rPr sz="2000" dirty="0">
                <a:latin typeface="Arial"/>
                <a:cs typeface="Arial"/>
              </a:rPr>
              <a:t>e</a:t>
            </a:r>
            <a:r>
              <a:rPr sz="2000" spc="-10" dirty="0">
                <a:latin typeface="Arial"/>
                <a:cs typeface="Arial"/>
              </a:rPr>
              <a:t> t</a:t>
            </a:r>
            <a:r>
              <a:rPr sz="2000" dirty="0">
                <a:latin typeface="Arial"/>
                <a:cs typeface="Arial"/>
              </a:rPr>
              <a:t>o</a:t>
            </a:r>
            <a:r>
              <a:rPr sz="2000" spc="-40" dirty="0">
                <a:latin typeface="Arial"/>
                <a:cs typeface="Arial"/>
              </a:rPr>
              <a:t> </a:t>
            </a:r>
            <a:r>
              <a:rPr sz="2000" dirty="0">
                <a:latin typeface="Arial"/>
                <a:cs typeface="Arial"/>
              </a:rPr>
              <a:t>be comp</a:t>
            </a:r>
            <a:r>
              <a:rPr sz="2000" spc="5" dirty="0">
                <a:latin typeface="Arial"/>
                <a:cs typeface="Arial"/>
              </a:rPr>
              <a:t>e</a:t>
            </a:r>
            <a:r>
              <a:rPr sz="2000" dirty="0">
                <a:latin typeface="Arial"/>
                <a:cs typeface="Arial"/>
              </a:rPr>
              <a:t>t</a:t>
            </a:r>
            <a:r>
              <a:rPr sz="2000" spc="-15" dirty="0">
                <a:latin typeface="Arial"/>
                <a:cs typeface="Arial"/>
              </a:rPr>
              <a:t>i</a:t>
            </a:r>
            <a:r>
              <a:rPr sz="2000" dirty="0">
                <a:latin typeface="Arial"/>
                <a:cs typeface="Arial"/>
              </a:rPr>
              <a:t>ti</a:t>
            </a:r>
            <a:r>
              <a:rPr sz="2000" spc="-15" dirty="0">
                <a:latin typeface="Arial"/>
                <a:cs typeface="Arial"/>
              </a:rPr>
              <a:t>v</a:t>
            </a:r>
            <a:r>
              <a:rPr sz="2000" dirty="0">
                <a:latin typeface="Arial"/>
                <a:cs typeface="Arial"/>
              </a:rPr>
              <a:t>e</a:t>
            </a:r>
            <a:r>
              <a:rPr sz="2000" dirty="0" smtClean="0">
                <a:latin typeface="Arial"/>
                <a:cs typeface="Arial"/>
              </a:rPr>
              <a:t>?</a:t>
            </a:r>
            <a:endParaRPr lang="en-US" sz="2000" dirty="0" smtClean="0">
              <a:latin typeface="Arial"/>
              <a:cs typeface="Arial"/>
            </a:endParaRPr>
          </a:p>
          <a:p>
            <a:pPr marL="355600" lvl="1">
              <a:buClr>
                <a:srgbClr val="719500"/>
              </a:buClr>
              <a:buSzPct val="108695"/>
              <a:tabLst>
                <a:tab pos="648335" algn="l"/>
              </a:tabLst>
            </a:pPr>
            <a:endParaRPr sz="1000" dirty="0">
              <a:latin typeface="Arial"/>
              <a:cs typeface="Arial"/>
            </a:endParaRPr>
          </a:p>
          <a:p>
            <a:pPr marL="698500" marR="1169670" lvl="1" indent="-342900">
              <a:buClr>
                <a:srgbClr val="719500"/>
              </a:buClr>
              <a:buSzPct val="108695"/>
              <a:buFont typeface="Arial" panose="020B0604020202020204" pitchFamily="34" charset="0"/>
              <a:buChar char="•"/>
              <a:tabLst>
                <a:tab pos="648335" algn="l"/>
                <a:tab pos="4328795" algn="l"/>
              </a:tabLst>
            </a:pPr>
            <a:r>
              <a:rPr sz="2000" dirty="0">
                <a:latin typeface="Arial"/>
                <a:cs typeface="Arial"/>
              </a:rPr>
              <a:t>Will</a:t>
            </a:r>
            <a:r>
              <a:rPr sz="2000" spc="-10" dirty="0">
                <a:latin typeface="Arial"/>
                <a:cs typeface="Arial"/>
              </a:rPr>
              <a:t> </a:t>
            </a:r>
            <a:r>
              <a:rPr sz="2000" dirty="0">
                <a:latin typeface="Arial"/>
                <a:cs typeface="Arial"/>
              </a:rPr>
              <a:t>the</a:t>
            </a:r>
            <a:r>
              <a:rPr sz="2000" spc="-15" dirty="0">
                <a:latin typeface="Arial"/>
                <a:cs typeface="Arial"/>
              </a:rPr>
              <a:t> </a:t>
            </a:r>
            <a:r>
              <a:rPr sz="2000" dirty="0">
                <a:latin typeface="Arial"/>
                <a:cs typeface="Arial"/>
              </a:rPr>
              <a:t>the</a:t>
            </a:r>
            <a:r>
              <a:rPr sz="2000" spc="-15" dirty="0">
                <a:latin typeface="Arial"/>
                <a:cs typeface="Arial"/>
              </a:rPr>
              <a:t> </a:t>
            </a:r>
            <a:r>
              <a:rPr sz="2000" dirty="0">
                <a:latin typeface="Arial"/>
                <a:cs typeface="Arial"/>
              </a:rPr>
              <a:t>ap</a:t>
            </a:r>
            <a:r>
              <a:rPr sz="2000" spc="5" dirty="0">
                <a:latin typeface="Arial"/>
                <a:cs typeface="Arial"/>
              </a:rPr>
              <a:t>p</a:t>
            </a:r>
            <a:r>
              <a:rPr sz="2000" dirty="0">
                <a:latin typeface="Arial"/>
                <a:cs typeface="Arial"/>
              </a:rPr>
              <a:t>l</a:t>
            </a:r>
            <a:r>
              <a:rPr sz="2000" spc="5" dirty="0">
                <a:latin typeface="Arial"/>
                <a:cs typeface="Arial"/>
              </a:rPr>
              <a:t>i</a:t>
            </a:r>
            <a:r>
              <a:rPr sz="2000" dirty="0">
                <a:latin typeface="Arial"/>
                <a:cs typeface="Arial"/>
              </a:rPr>
              <a:t>c</a:t>
            </a:r>
            <a:r>
              <a:rPr sz="2000" spc="-10" dirty="0">
                <a:latin typeface="Arial"/>
                <a:cs typeface="Arial"/>
              </a:rPr>
              <a:t>a</a:t>
            </a:r>
            <a:r>
              <a:rPr sz="2000" dirty="0">
                <a:latin typeface="Arial"/>
                <a:cs typeface="Arial"/>
              </a:rPr>
              <a:t>nt</a:t>
            </a:r>
            <a:r>
              <a:rPr sz="2000" spc="-45" dirty="0">
                <a:latin typeface="Arial"/>
                <a:cs typeface="Arial"/>
              </a:rPr>
              <a:t> </a:t>
            </a:r>
            <a:r>
              <a:rPr sz="2000" dirty="0" smtClean="0">
                <a:latin typeface="Arial"/>
                <a:cs typeface="Arial"/>
              </a:rPr>
              <a:t>fellow</a:t>
            </a:r>
            <a:r>
              <a:rPr lang="en-US" sz="2000" dirty="0" smtClean="0">
                <a:latin typeface="Arial"/>
                <a:cs typeface="Arial"/>
              </a:rPr>
              <a:t> </a:t>
            </a:r>
            <a:r>
              <a:rPr sz="2000" dirty="0" smtClean="0">
                <a:latin typeface="Arial"/>
                <a:cs typeface="Arial"/>
              </a:rPr>
              <a:t>rece</a:t>
            </a:r>
            <a:r>
              <a:rPr sz="2000" spc="5" dirty="0" smtClean="0">
                <a:latin typeface="Arial"/>
                <a:cs typeface="Arial"/>
              </a:rPr>
              <a:t>i</a:t>
            </a:r>
            <a:r>
              <a:rPr sz="2000" spc="-15" dirty="0" smtClean="0">
                <a:latin typeface="Arial"/>
                <a:cs typeface="Arial"/>
              </a:rPr>
              <a:t>v</a:t>
            </a:r>
            <a:r>
              <a:rPr sz="2000" dirty="0" smtClean="0">
                <a:latin typeface="Arial"/>
                <a:cs typeface="Arial"/>
              </a:rPr>
              <a:t>e</a:t>
            </a:r>
            <a:r>
              <a:rPr sz="2000" spc="-40" dirty="0" smtClean="0">
                <a:latin typeface="Arial"/>
                <a:cs typeface="Arial"/>
              </a:rPr>
              <a:t> </a:t>
            </a:r>
            <a:r>
              <a:rPr sz="2000" dirty="0">
                <a:latin typeface="Arial"/>
                <a:cs typeface="Arial"/>
              </a:rPr>
              <a:t>req</a:t>
            </a:r>
            <a:r>
              <a:rPr sz="2000" spc="5" dirty="0">
                <a:latin typeface="Arial"/>
                <a:cs typeface="Arial"/>
              </a:rPr>
              <a:t>u</a:t>
            </a:r>
            <a:r>
              <a:rPr sz="2000" dirty="0">
                <a:latin typeface="Arial"/>
                <a:cs typeface="Arial"/>
              </a:rPr>
              <a:t>is</a:t>
            </a:r>
            <a:r>
              <a:rPr sz="2000" spc="5" dirty="0">
                <a:latin typeface="Arial"/>
                <a:cs typeface="Arial"/>
              </a:rPr>
              <a:t>i</a:t>
            </a:r>
            <a:r>
              <a:rPr sz="2000" dirty="0">
                <a:latin typeface="Arial"/>
                <a:cs typeface="Arial"/>
              </a:rPr>
              <a:t>te indi</a:t>
            </a:r>
            <a:r>
              <a:rPr sz="2000" spc="-15" dirty="0">
                <a:latin typeface="Arial"/>
                <a:cs typeface="Arial"/>
              </a:rPr>
              <a:t>v</a:t>
            </a:r>
            <a:r>
              <a:rPr sz="2000" dirty="0">
                <a:latin typeface="Arial"/>
                <a:cs typeface="Arial"/>
              </a:rPr>
              <a:t>iduali</a:t>
            </a:r>
            <a:r>
              <a:rPr sz="2000" spc="-10" dirty="0">
                <a:latin typeface="Arial"/>
                <a:cs typeface="Arial"/>
              </a:rPr>
              <a:t>z</a:t>
            </a:r>
            <a:r>
              <a:rPr sz="2000" dirty="0">
                <a:latin typeface="Arial"/>
                <a:cs typeface="Arial"/>
              </a:rPr>
              <a:t>ed</a:t>
            </a:r>
            <a:r>
              <a:rPr sz="2000" spc="-45" dirty="0">
                <a:latin typeface="Arial"/>
                <a:cs typeface="Arial"/>
              </a:rPr>
              <a:t> </a:t>
            </a:r>
            <a:r>
              <a:rPr sz="2000" dirty="0">
                <a:latin typeface="Arial"/>
                <a:cs typeface="Arial"/>
              </a:rPr>
              <a:t>and</a:t>
            </a:r>
            <a:r>
              <a:rPr sz="2000" spc="-20" dirty="0">
                <a:latin typeface="Arial"/>
                <a:cs typeface="Arial"/>
              </a:rPr>
              <a:t> </a:t>
            </a:r>
            <a:r>
              <a:rPr sz="2000" dirty="0">
                <a:latin typeface="Arial"/>
                <a:cs typeface="Arial"/>
              </a:rPr>
              <a:t>sup</a:t>
            </a:r>
            <a:r>
              <a:rPr sz="2000" spc="5" dirty="0">
                <a:latin typeface="Arial"/>
                <a:cs typeface="Arial"/>
              </a:rPr>
              <a:t>e</a:t>
            </a:r>
            <a:r>
              <a:rPr sz="2000" dirty="0">
                <a:latin typeface="Arial"/>
                <a:cs typeface="Arial"/>
              </a:rPr>
              <a:t>r</a:t>
            </a:r>
            <a:r>
              <a:rPr sz="2000" spc="-15" dirty="0">
                <a:latin typeface="Arial"/>
                <a:cs typeface="Arial"/>
              </a:rPr>
              <a:t>v</a:t>
            </a:r>
            <a:r>
              <a:rPr sz="2000" dirty="0">
                <a:latin typeface="Arial"/>
                <a:cs typeface="Arial"/>
              </a:rPr>
              <a:t>ised</a:t>
            </a:r>
            <a:r>
              <a:rPr sz="2000" spc="-30" dirty="0">
                <a:latin typeface="Arial"/>
                <a:cs typeface="Arial"/>
              </a:rPr>
              <a:t> </a:t>
            </a:r>
            <a:r>
              <a:rPr sz="2000" dirty="0">
                <a:latin typeface="Arial"/>
                <a:cs typeface="Arial"/>
              </a:rPr>
              <a:t>e</a:t>
            </a:r>
            <a:r>
              <a:rPr sz="2000" spc="-10" dirty="0">
                <a:latin typeface="Arial"/>
                <a:cs typeface="Arial"/>
              </a:rPr>
              <a:t>x</a:t>
            </a:r>
            <a:r>
              <a:rPr sz="2000" dirty="0">
                <a:latin typeface="Arial"/>
                <a:cs typeface="Arial"/>
              </a:rPr>
              <a:t>per</a:t>
            </a:r>
            <a:r>
              <a:rPr sz="2000" spc="5" dirty="0">
                <a:latin typeface="Arial"/>
                <a:cs typeface="Arial"/>
              </a:rPr>
              <a:t>i</a:t>
            </a:r>
            <a:r>
              <a:rPr sz="2000" dirty="0">
                <a:latin typeface="Arial"/>
                <a:cs typeface="Arial"/>
              </a:rPr>
              <a:t>ence</a:t>
            </a:r>
            <a:r>
              <a:rPr sz="2000" spc="-20" dirty="0">
                <a:latin typeface="Arial"/>
                <a:cs typeface="Arial"/>
              </a:rPr>
              <a:t>s</a:t>
            </a:r>
            <a:r>
              <a:rPr sz="2000" dirty="0">
                <a:latin typeface="Arial"/>
                <a:cs typeface="Arial"/>
              </a:rPr>
              <a:t>?</a:t>
            </a:r>
          </a:p>
        </p:txBody>
      </p:sp>
      <p:sp>
        <p:nvSpPr>
          <p:cNvPr id="4" name="Title 1"/>
          <p:cNvSpPr>
            <a:spLocks noGrp="1"/>
          </p:cNvSpPr>
          <p:nvPr>
            <p:ph type="title"/>
          </p:nvPr>
        </p:nvSpPr>
        <p:spPr>
          <a:xfrm>
            <a:off x="533400" y="228600"/>
            <a:ext cx="8229600" cy="571500"/>
          </a:xfrm>
        </p:spPr>
        <p:txBody>
          <a:bodyPr/>
          <a:lstStyle/>
          <a:p>
            <a:r>
              <a:rPr lang="en-US" dirty="0"/>
              <a:t>Five Core Review Criteria</a:t>
            </a:r>
          </a:p>
        </p:txBody>
      </p:sp>
    </p:spTree>
    <p:extLst>
      <p:ext uri="{BB962C8B-B14F-4D97-AF65-F5344CB8AC3E}">
        <p14:creationId xmlns:p14="http://schemas.microsoft.com/office/powerpoint/2010/main" val="2296156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9340" y="1201916"/>
            <a:ext cx="7583805" cy="1754326"/>
          </a:xfrm>
          <a:prstGeom prst="rect">
            <a:avLst/>
          </a:prstGeom>
        </p:spPr>
        <p:txBody>
          <a:bodyPr vert="horz" wrap="square" lIns="0" tIns="0" rIns="0" bIns="0" rtlCol="0">
            <a:spAutoFit/>
          </a:bodyPr>
          <a:lstStyle/>
          <a:p>
            <a:pPr marL="322580" indent="-309880">
              <a:lnSpc>
                <a:spcPct val="100000"/>
              </a:lnSpc>
              <a:buFont typeface="Arial"/>
              <a:buAutoNum type="arabicPeriod" startAt="5"/>
              <a:tabLst>
                <a:tab pos="323215" algn="l"/>
              </a:tabLst>
            </a:pPr>
            <a:r>
              <a:rPr sz="2000" b="1" spc="-10" dirty="0">
                <a:latin typeface="Arial"/>
                <a:cs typeface="Arial"/>
              </a:rPr>
              <a:t>Institutional</a:t>
            </a:r>
            <a:r>
              <a:rPr sz="2000" b="1" spc="50" dirty="0">
                <a:latin typeface="Arial"/>
                <a:cs typeface="Arial"/>
              </a:rPr>
              <a:t> </a:t>
            </a:r>
            <a:r>
              <a:rPr sz="2000" b="1" spc="-15" dirty="0">
                <a:latin typeface="Arial"/>
                <a:cs typeface="Arial"/>
              </a:rPr>
              <a:t>Enviro</a:t>
            </a:r>
            <a:r>
              <a:rPr sz="2000" b="1" spc="-10" dirty="0">
                <a:latin typeface="Arial"/>
                <a:cs typeface="Arial"/>
              </a:rPr>
              <a:t>n</a:t>
            </a:r>
            <a:r>
              <a:rPr sz="2000" b="1" spc="-15" dirty="0">
                <a:latin typeface="Arial"/>
                <a:cs typeface="Arial"/>
              </a:rPr>
              <a:t>ment</a:t>
            </a:r>
            <a:r>
              <a:rPr sz="2000" b="1" spc="45" dirty="0">
                <a:latin typeface="Arial"/>
                <a:cs typeface="Arial"/>
              </a:rPr>
              <a:t> </a:t>
            </a:r>
            <a:r>
              <a:rPr sz="2000" b="1" spc="-15" dirty="0">
                <a:latin typeface="Arial"/>
                <a:cs typeface="Arial"/>
              </a:rPr>
              <a:t>and</a:t>
            </a:r>
            <a:r>
              <a:rPr sz="2000" b="1" spc="10" dirty="0">
                <a:latin typeface="Arial"/>
                <a:cs typeface="Arial"/>
              </a:rPr>
              <a:t> </a:t>
            </a:r>
            <a:r>
              <a:rPr sz="2000" b="1" spc="-20" dirty="0">
                <a:latin typeface="Arial"/>
                <a:cs typeface="Arial"/>
              </a:rPr>
              <a:t>Com</a:t>
            </a:r>
            <a:r>
              <a:rPr sz="2000" b="1" spc="-15" dirty="0">
                <a:latin typeface="Arial"/>
                <a:cs typeface="Arial"/>
              </a:rPr>
              <a:t>mitm</a:t>
            </a:r>
            <a:r>
              <a:rPr sz="2000" b="1" spc="-10" dirty="0">
                <a:latin typeface="Arial"/>
                <a:cs typeface="Arial"/>
              </a:rPr>
              <a:t>e</a:t>
            </a:r>
            <a:r>
              <a:rPr sz="2000" b="1" spc="-15" dirty="0">
                <a:latin typeface="Arial"/>
                <a:cs typeface="Arial"/>
              </a:rPr>
              <a:t>nt</a:t>
            </a:r>
            <a:r>
              <a:rPr sz="2000" b="1" spc="10" dirty="0">
                <a:latin typeface="Arial"/>
                <a:cs typeface="Arial"/>
              </a:rPr>
              <a:t> </a:t>
            </a:r>
            <a:r>
              <a:rPr sz="2000" b="1" spc="-15" dirty="0">
                <a:latin typeface="Arial"/>
                <a:cs typeface="Arial"/>
              </a:rPr>
              <a:t>to</a:t>
            </a:r>
            <a:r>
              <a:rPr sz="2000" b="1" spc="20" dirty="0">
                <a:latin typeface="Arial"/>
                <a:cs typeface="Arial"/>
              </a:rPr>
              <a:t> </a:t>
            </a:r>
            <a:r>
              <a:rPr sz="2000" b="1" spc="-135" dirty="0">
                <a:latin typeface="Arial"/>
                <a:cs typeface="Arial"/>
              </a:rPr>
              <a:t>T</a:t>
            </a:r>
            <a:r>
              <a:rPr sz="2000" b="1" spc="-10" dirty="0">
                <a:latin typeface="Arial"/>
                <a:cs typeface="Arial"/>
              </a:rPr>
              <a:t>rainin</a:t>
            </a:r>
            <a:r>
              <a:rPr sz="2000" b="1" spc="-15" dirty="0">
                <a:latin typeface="Arial"/>
                <a:cs typeface="Arial"/>
              </a:rPr>
              <a:t>g</a:t>
            </a:r>
            <a:endParaRPr sz="2000" dirty="0">
              <a:latin typeface="Arial"/>
              <a:cs typeface="Arial"/>
            </a:endParaRPr>
          </a:p>
          <a:p>
            <a:pPr marL="698500" lvl="1" indent="-342900">
              <a:lnSpc>
                <a:spcPct val="100000"/>
              </a:lnSpc>
              <a:spcBef>
                <a:spcPts val="310"/>
              </a:spcBef>
              <a:buClr>
                <a:srgbClr val="719500"/>
              </a:buClr>
              <a:buSzPct val="109523"/>
              <a:buFont typeface="Arial" panose="020B0604020202020204" pitchFamily="34" charset="0"/>
              <a:buChar char="•"/>
              <a:tabLst>
                <a:tab pos="648335" algn="l"/>
              </a:tabLst>
            </a:pPr>
            <a:r>
              <a:rPr sz="2000" dirty="0">
                <a:latin typeface="Arial"/>
                <a:cs typeface="Arial"/>
              </a:rPr>
              <a:t>Scie</a:t>
            </a:r>
            <a:r>
              <a:rPr sz="2000" spc="-10" dirty="0">
                <a:latin typeface="Arial"/>
                <a:cs typeface="Arial"/>
              </a:rPr>
              <a:t>n</a:t>
            </a:r>
            <a:r>
              <a:rPr sz="2000" dirty="0">
                <a:latin typeface="Arial"/>
                <a:cs typeface="Arial"/>
              </a:rPr>
              <a:t>ti</a:t>
            </a:r>
            <a:r>
              <a:rPr sz="2000" spc="5" dirty="0">
                <a:latin typeface="Arial"/>
                <a:cs typeface="Arial"/>
              </a:rPr>
              <a:t>f</a:t>
            </a:r>
            <a:r>
              <a:rPr sz="2000" dirty="0">
                <a:latin typeface="Arial"/>
                <a:cs typeface="Arial"/>
              </a:rPr>
              <a:t>ic</a:t>
            </a:r>
            <a:r>
              <a:rPr sz="2000" spc="-20" dirty="0">
                <a:latin typeface="Arial"/>
                <a:cs typeface="Arial"/>
              </a:rPr>
              <a:t> </a:t>
            </a:r>
            <a:r>
              <a:rPr sz="2000" dirty="0">
                <a:latin typeface="Arial"/>
                <a:cs typeface="Arial"/>
              </a:rPr>
              <a:t>e</a:t>
            </a:r>
            <a:r>
              <a:rPr sz="2000" spc="-15" dirty="0">
                <a:latin typeface="Arial"/>
                <a:cs typeface="Arial"/>
              </a:rPr>
              <a:t>n</a:t>
            </a:r>
            <a:r>
              <a:rPr sz="2000" spc="-10" dirty="0">
                <a:latin typeface="Arial"/>
                <a:cs typeface="Arial"/>
              </a:rPr>
              <a:t>v</a:t>
            </a:r>
            <a:r>
              <a:rPr sz="2000" dirty="0">
                <a:latin typeface="Arial"/>
                <a:cs typeface="Arial"/>
              </a:rPr>
              <a:t>ir</a:t>
            </a:r>
            <a:r>
              <a:rPr sz="2000" spc="-10" dirty="0">
                <a:latin typeface="Arial"/>
                <a:cs typeface="Arial"/>
              </a:rPr>
              <a:t>o</a:t>
            </a:r>
            <a:r>
              <a:rPr sz="2000" dirty="0">
                <a:latin typeface="Arial"/>
                <a:cs typeface="Arial"/>
              </a:rPr>
              <a:t>nm</a:t>
            </a:r>
            <a:r>
              <a:rPr sz="2000" spc="-10" dirty="0">
                <a:latin typeface="Arial"/>
                <a:cs typeface="Arial"/>
              </a:rPr>
              <a:t>e</a:t>
            </a:r>
            <a:r>
              <a:rPr sz="2000" dirty="0">
                <a:latin typeface="Arial"/>
                <a:cs typeface="Arial"/>
              </a:rPr>
              <a:t>nt</a:t>
            </a:r>
          </a:p>
          <a:p>
            <a:pPr marL="698500" marR="1037590" lvl="1" indent="-342900">
              <a:lnSpc>
                <a:spcPts val="2520"/>
              </a:lnSpc>
              <a:spcBef>
                <a:spcPts val="545"/>
              </a:spcBef>
              <a:buClr>
                <a:srgbClr val="719500"/>
              </a:buClr>
              <a:buSzPct val="109523"/>
              <a:buFont typeface="Arial" panose="020B0604020202020204" pitchFamily="34" charset="0"/>
              <a:buChar char="•"/>
              <a:tabLst>
                <a:tab pos="648335" algn="l"/>
              </a:tabLst>
            </a:pPr>
            <a:r>
              <a:rPr sz="2000" dirty="0">
                <a:latin typeface="Arial"/>
                <a:cs typeface="Arial"/>
              </a:rPr>
              <a:t>Op</a:t>
            </a:r>
            <a:r>
              <a:rPr sz="2000" spc="-10" dirty="0">
                <a:latin typeface="Arial"/>
                <a:cs typeface="Arial"/>
              </a:rPr>
              <a:t>p</a:t>
            </a:r>
            <a:r>
              <a:rPr sz="2000" dirty="0">
                <a:latin typeface="Arial"/>
                <a:cs typeface="Arial"/>
              </a:rPr>
              <a:t>o</a:t>
            </a:r>
            <a:r>
              <a:rPr sz="2000" spc="-10" dirty="0">
                <a:latin typeface="Arial"/>
                <a:cs typeface="Arial"/>
              </a:rPr>
              <a:t>r</a:t>
            </a:r>
            <a:r>
              <a:rPr sz="2000" dirty="0">
                <a:latin typeface="Arial"/>
                <a:cs typeface="Arial"/>
              </a:rPr>
              <a:t>tunities</a:t>
            </a:r>
            <a:r>
              <a:rPr sz="2000" spc="-5" dirty="0">
                <a:latin typeface="Arial"/>
                <a:cs typeface="Arial"/>
              </a:rPr>
              <a:t> </a:t>
            </a:r>
            <a:r>
              <a:rPr sz="2000" dirty="0">
                <a:latin typeface="Arial"/>
                <a:cs typeface="Arial"/>
              </a:rPr>
              <a:t>for</a:t>
            </a:r>
            <a:r>
              <a:rPr sz="2000" spc="5" dirty="0">
                <a:latin typeface="Arial"/>
                <a:cs typeface="Arial"/>
              </a:rPr>
              <a:t> </a:t>
            </a:r>
            <a:r>
              <a:rPr sz="2000" dirty="0">
                <a:latin typeface="Arial"/>
                <a:cs typeface="Arial"/>
              </a:rPr>
              <a:t>collabo</a:t>
            </a:r>
            <a:r>
              <a:rPr sz="2000" spc="-10" dirty="0">
                <a:latin typeface="Arial"/>
                <a:cs typeface="Arial"/>
              </a:rPr>
              <a:t>r</a:t>
            </a:r>
            <a:r>
              <a:rPr sz="2000" dirty="0">
                <a:latin typeface="Arial"/>
                <a:cs typeface="Arial"/>
              </a:rPr>
              <a:t>ations</a:t>
            </a:r>
            <a:r>
              <a:rPr sz="2000" spc="-35" dirty="0">
                <a:latin typeface="Arial"/>
                <a:cs typeface="Arial"/>
              </a:rPr>
              <a:t> </a:t>
            </a:r>
            <a:r>
              <a:rPr sz="2000" dirty="0">
                <a:latin typeface="Arial"/>
                <a:cs typeface="Arial"/>
              </a:rPr>
              <a:t>within</a:t>
            </a:r>
            <a:r>
              <a:rPr sz="2000" spc="-25" dirty="0">
                <a:latin typeface="Arial"/>
                <a:cs typeface="Arial"/>
              </a:rPr>
              <a:t> </a:t>
            </a:r>
            <a:r>
              <a:rPr sz="2000" dirty="0">
                <a:latin typeface="Arial"/>
                <a:cs typeface="Arial"/>
              </a:rPr>
              <a:t>a</a:t>
            </a:r>
            <a:r>
              <a:rPr sz="2000" spc="-10" dirty="0">
                <a:latin typeface="Arial"/>
                <a:cs typeface="Arial"/>
              </a:rPr>
              <a:t>n</a:t>
            </a:r>
            <a:r>
              <a:rPr sz="2000" dirty="0">
                <a:latin typeface="Arial"/>
                <a:cs typeface="Arial"/>
              </a:rPr>
              <a:t>d o</a:t>
            </a:r>
            <a:r>
              <a:rPr sz="2000" spc="-10" dirty="0">
                <a:latin typeface="Arial"/>
                <a:cs typeface="Arial"/>
              </a:rPr>
              <a:t>u</a:t>
            </a:r>
            <a:r>
              <a:rPr sz="2000" dirty="0">
                <a:latin typeface="Arial"/>
                <a:cs typeface="Arial"/>
              </a:rPr>
              <a:t>t</a:t>
            </a:r>
            <a:r>
              <a:rPr sz="2000" spc="5" dirty="0">
                <a:latin typeface="Arial"/>
                <a:cs typeface="Arial"/>
              </a:rPr>
              <a:t>s</a:t>
            </a:r>
            <a:r>
              <a:rPr sz="2000" dirty="0">
                <a:latin typeface="Arial"/>
                <a:cs typeface="Arial"/>
              </a:rPr>
              <a:t>ide ins</a:t>
            </a:r>
            <a:r>
              <a:rPr sz="2000" spc="5" dirty="0">
                <a:latin typeface="Arial"/>
                <a:cs typeface="Arial"/>
              </a:rPr>
              <a:t>t</a:t>
            </a:r>
            <a:r>
              <a:rPr sz="2000" dirty="0">
                <a:latin typeface="Arial"/>
                <a:cs typeface="Arial"/>
              </a:rPr>
              <a:t>itution</a:t>
            </a:r>
            <a:r>
              <a:rPr sz="2000" spc="-40" dirty="0">
                <a:latin typeface="Arial"/>
                <a:cs typeface="Arial"/>
              </a:rPr>
              <a:t> </a:t>
            </a:r>
            <a:r>
              <a:rPr sz="2000" dirty="0">
                <a:latin typeface="Arial"/>
                <a:cs typeface="Arial"/>
              </a:rPr>
              <a:t>if</a:t>
            </a:r>
            <a:r>
              <a:rPr sz="2000" spc="15" dirty="0">
                <a:latin typeface="Arial"/>
                <a:cs typeface="Arial"/>
              </a:rPr>
              <a:t> </a:t>
            </a:r>
            <a:r>
              <a:rPr sz="2000" spc="-5" dirty="0">
                <a:latin typeface="Arial"/>
                <a:cs typeface="Arial"/>
              </a:rPr>
              <a:t>needed</a:t>
            </a:r>
            <a:endParaRPr sz="2000" dirty="0">
              <a:latin typeface="Arial"/>
              <a:cs typeface="Arial"/>
            </a:endParaRPr>
          </a:p>
          <a:p>
            <a:pPr marL="698500" lvl="1" indent="-342900">
              <a:lnSpc>
                <a:spcPct val="100000"/>
              </a:lnSpc>
              <a:spcBef>
                <a:spcPts val="220"/>
              </a:spcBef>
              <a:buClr>
                <a:srgbClr val="719500"/>
              </a:buClr>
              <a:buSzPct val="109523"/>
              <a:buFont typeface="Arial" panose="020B0604020202020204" pitchFamily="34" charset="0"/>
              <a:buChar char="•"/>
              <a:tabLst>
                <a:tab pos="648335" algn="l"/>
              </a:tabLst>
            </a:pPr>
            <a:r>
              <a:rPr sz="2000" dirty="0">
                <a:latin typeface="Arial"/>
                <a:cs typeface="Arial"/>
              </a:rPr>
              <a:t>R</a:t>
            </a:r>
            <a:r>
              <a:rPr sz="2000" spc="-10" dirty="0">
                <a:latin typeface="Arial"/>
                <a:cs typeface="Arial"/>
              </a:rPr>
              <a:t>e</a:t>
            </a:r>
            <a:r>
              <a:rPr sz="2000" dirty="0">
                <a:latin typeface="Arial"/>
                <a:cs typeface="Arial"/>
              </a:rPr>
              <a:t>sources</a:t>
            </a:r>
            <a:r>
              <a:rPr sz="2000" spc="-15" dirty="0">
                <a:latin typeface="Arial"/>
                <a:cs typeface="Arial"/>
              </a:rPr>
              <a:t> </a:t>
            </a:r>
            <a:r>
              <a:rPr sz="2000" dirty="0">
                <a:latin typeface="Arial"/>
                <a:cs typeface="Arial"/>
              </a:rPr>
              <a:t>a</a:t>
            </a:r>
            <a:r>
              <a:rPr sz="2000" spc="-15" dirty="0">
                <a:latin typeface="Arial"/>
                <a:cs typeface="Arial"/>
              </a:rPr>
              <a:t>v</a:t>
            </a:r>
            <a:r>
              <a:rPr sz="2000" dirty="0">
                <a:latin typeface="Arial"/>
                <a:cs typeface="Arial"/>
              </a:rPr>
              <a:t>aila</a:t>
            </a:r>
            <a:r>
              <a:rPr sz="2000" spc="-10" dirty="0">
                <a:latin typeface="Arial"/>
                <a:cs typeface="Arial"/>
              </a:rPr>
              <a:t>b</a:t>
            </a:r>
            <a:r>
              <a:rPr sz="2000" dirty="0">
                <a:latin typeface="Arial"/>
                <a:cs typeface="Arial"/>
              </a:rPr>
              <a:t>le</a:t>
            </a:r>
          </a:p>
        </p:txBody>
      </p:sp>
      <p:sp>
        <p:nvSpPr>
          <p:cNvPr id="4" name="Title 1"/>
          <p:cNvSpPr>
            <a:spLocks noGrp="1"/>
          </p:cNvSpPr>
          <p:nvPr>
            <p:ph type="title"/>
          </p:nvPr>
        </p:nvSpPr>
        <p:spPr>
          <a:xfrm>
            <a:off x="457200" y="228600"/>
            <a:ext cx="8229600" cy="571500"/>
          </a:xfrm>
        </p:spPr>
        <p:txBody>
          <a:bodyPr/>
          <a:lstStyle/>
          <a:p>
            <a:r>
              <a:rPr lang="en-US" dirty="0"/>
              <a:t>Five Core Review Criteria</a:t>
            </a:r>
          </a:p>
        </p:txBody>
      </p:sp>
    </p:spTree>
    <p:extLst>
      <p:ext uri="{BB962C8B-B14F-4D97-AF65-F5344CB8AC3E}">
        <p14:creationId xmlns:p14="http://schemas.microsoft.com/office/powerpoint/2010/main" val="835110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047750"/>
            <a:ext cx="7969250" cy="3398366"/>
          </a:xfrm>
          <a:prstGeom prst="rect">
            <a:avLst/>
          </a:prstGeom>
        </p:spPr>
        <p:txBody>
          <a:bodyPr vert="horz" wrap="square" lIns="0" tIns="0" rIns="0" bIns="0" rtlCol="0">
            <a:spAutoFit/>
          </a:bodyPr>
          <a:lstStyle/>
          <a:p>
            <a:pPr marL="12700" marR="18415">
              <a:lnSpc>
                <a:spcPct val="100000"/>
              </a:lnSpc>
            </a:pPr>
            <a:r>
              <a:rPr sz="2000" b="1" spc="-15" dirty="0">
                <a:solidFill>
                  <a:srgbClr val="66A900"/>
                </a:solidFill>
                <a:latin typeface="Arial"/>
                <a:cs typeface="Arial"/>
              </a:rPr>
              <a:t>Revi</a:t>
            </a:r>
            <a:r>
              <a:rPr sz="2000" b="1" spc="-10" dirty="0">
                <a:solidFill>
                  <a:srgbClr val="66A900"/>
                </a:solidFill>
                <a:latin typeface="Arial"/>
                <a:cs typeface="Arial"/>
              </a:rPr>
              <a:t>e</a:t>
            </a:r>
            <a:r>
              <a:rPr sz="2000" b="1" spc="-5" dirty="0">
                <a:solidFill>
                  <a:srgbClr val="66A900"/>
                </a:solidFill>
                <a:latin typeface="Arial"/>
                <a:cs typeface="Arial"/>
              </a:rPr>
              <a:t>w</a:t>
            </a:r>
            <a:r>
              <a:rPr sz="2000" b="1" spc="-15" dirty="0">
                <a:solidFill>
                  <a:srgbClr val="66A900"/>
                </a:solidFill>
                <a:latin typeface="Arial"/>
                <a:cs typeface="Arial"/>
              </a:rPr>
              <a:t>ers</a:t>
            </a:r>
            <a:r>
              <a:rPr sz="2000" b="1" spc="-10" dirty="0">
                <a:solidFill>
                  <a:srgbClr val="66A900"/>
                </a:solidFill>
                <a:latin typeface="Arial"/>
                <a:cs typeface="Arial"/>
              </a:rPr>
              <a:t> </a:t>
            </a:r>
            <a:r>
              <a:rPr sz="2000" b="1" spc="-15" dirty="0">
                <a:solidFill>
                  <a:srgbClr val="66A900"/>
                </a:solidFill>
                <a:latin typeface="Arial"/>
                <a:cs typeface="Arial"/>
              </a:rPr>
              <a:t>are</a:t>
            </a:r>
            <a:r>
              <a:rPr sz="2000" b="1" spc="-5" dirty="0">
                <a:solidFill>
                  <a:srgbClr val="66A900"/>
                </a:solidFill>
                <a:latin typeface="Arial"/>
                <a:cs typeface="Arial"/>
              </a:rPr>
              <a:t> </a:t>
            </a:r>
            <a:r>
              <a:rPr sz="2000" b="1" spc="-10" dirty="0">
                <a:solidFill>
                  <a:srgbClr val="66A900"/>
                </a:solidFill>
                <a:latin typeface="Arial"/>
                <a:cs typeface="Arial"/>
              </a:rPr>
              <a:t>a</a:t>
            </a:r>
            <a:r>
              <a:rPr sz="2000" b="1" spc="-15" dirty="0">
                <a:solidFill>
                  <a:srgbClr val="66A900"/>
                </a:solidFill>
                <a:latin typeface="Arial"/>
                <a:cs typeface="Arial"/>
              </a:rPr>
              <a:t>sk</a:t>
            </a:r>
            <a:r>
              <a:rPr sz="2000" b="1" spc="-10" dirty="0">
                <a:solidFill>
                  <a:srgbClr val="66A900"/>
                </a:solidFill>
                <a:latin typeface="Arial"/>
                <a:cs typeface="Arial"/>
              </a:rPr>
              <a:t>e</a:t>
            </a:r>
            <a:r>
              <a:rPr sz="2000" b="1" spc="-15" dirty="0">
                <a:solidFill>
                  <a:srgbClr val="66A900"/>
                </a:solidFill>
                <a:latin typeface="Arial"/>
                <a:cs typeface="Arial"/>
              </a:rPr>
              <a:t>d</a:t>
            </a:r>
            <a:r>
              <a:rPr sz="2000" b="1" spc="10" dirty="0">
                <a:solidFill>
                  <a:srgbClr val="66A900"/>
                </a:solidFill>
                <a:latin typeface="Arial"/>
                <a:cs typeface="Arial"/>
              </a:rPr>
              <a:t> </a:t>
            </a:r>
            <a:r>
              <a:rPr sz="2000" b="1" spc="-15" dirty="0">
                <a:solidFill>
                  <a:srgbClr val="66A900"/>
                </a:solidFill>
                <a:latin typeface="Arial"/>
                <a:cs typeface="Arial"/>
              </a:rPr>
              <a:t>to</a:t>
            </a:r>
            <a:r>
              <a:rPr sz="2000" b="1" spc="10" dirty="0">
                <a:solidFill>
                  <a:srgbClr val="66A900"/>
                </a:solidFill>
                <a:latin typeface="Arial"/>
                <a:cs typeface="Arial"/>
              </a:rPr>
              <a:t> </a:t>
            </a:r>
            <a:r>
              <a:rPr sz="2000" b="1" spc="-15" dirty="0">
                <a:solidFill>
                  <a:srgbClr val="66A900"/>
                </a:solidFill>
                <a:latin typeface="Arial"/>
                <a:cs typeface="Arial"/>
              </a:rPr>
              <a:t>state</a:t>
            </a:r>
            <a:r>
              <a:rPr sz="2000" b="1" spc="10" dirty="0">
                <a:solidFill>
                  <a:srgbClr val="66A900"/>
                </a:solidFill>
                <a:latin typeface="Arial"/>
                <a:cs typeface="Arial"/>
              </a:rPr>
              <a:t> </a:t>
            </a:r>
            <a:r>
              <a:rPr sz="2000" b="1" spc="-5" dirty="0">
                <a:solidFill>
                  <a:srgbClr val="66A900"/>
                </a:solidFill>
                <a:latin typeface="Arial"/>
                <a:cs typeface="Arial"/>
              </a:rPr>
              <a:t>w</a:t>
            </a:r>
            <a:r>
              <a:rPr sz="2000" b="1" spc="-15" dirty="0">
                <a:solidFill>
                  <a:srgbClr val="66A900"/>
                </a:solidFill>
                <a:latin typeface="Arial"/>
                <a:cs typeface="Arial"/>
              </a:rPr>
              <a:t>het</a:t>
            </a:r>
            <a:r>
              <a:rPr sz="2000" b="1" spc="-10" dirty="0">
                <a:solidFill>
                  <a:srgbClr val="66A900"/>
                </a:solidFill>
                <a:latin typeface="Arial"/>
                <a:cs typeface="Arial"/>
              </a:rPr>
              <a:t>h</a:t>
            </a:r>
            <a:r>
              <a:rPr sz="2000" b="1" spc="-15" dirty="0">
                <a:solidFill>
                  <a:srgbClr val="66A900"/>
                </a:solidFill>
                <a:latin typeface="Arial"/>
                <a:cs typeface="Arial"/>
              </a:rPr>
              <a:t>er</a:t>
            </a:r>
            <a:r>
              <a:rPr sz="2000" b="1" spc="35" dirty="0">
                <a:solidFill>
                  <a:srgbClr val="66A900"/>
                </a:solidFill>
                <a:latin typeface="Arial"/>
                <a:cs typeface="Arial"/>
              </a:rPr>
              <a:t> </a:t>
            </a:r>
            <a:r>
              <a:rPr sz="2000" b="1" spc="-15" dirty="0">
                <a:solidFill>
                  <a:srgbClr val="66A900"/>
                </a:solidFill>
                <a:latin typeface="Arial"/>
                <a:cs typeface="Arial"/>
              </a:rPr>
              <a:t>the</a:t>
            </a:r>
            <a:r>
              <a:rPr sz="2000" b="1" spc="15" dirty="0">
                <a:solidFill>
                  <a:srgbClr val="66A900"/>
                </a:solidFill>
                <a:latin typeface="Arial"/>
                <a:cs typeface="Arial"/>
              </a:rPr>
              <a:t> </a:t>
            </a:r>
            <a:r>
              <a:rPr sz="2000" b="1" spc="-15" dirty="0">
                <a:solidFill>
                  <a:srgbClr val="66A900"/>
                </a:solidFill>
                <a:latin typeface="Arial"/>
                <a:cs typeface="Arial"/>
              </a:rPr>
              <a:t>proposed</a:t>
            </a:r>
            <a:r>
              <a:rPr sz="2000" b="1" spc="25" dirty="0">
                <a:solidFill>
                  <a:srgbClr val="66A900"/>
                </a:solidFill>
                <a:latin typeface="Arial"/>
                <a:cs typeface="Arial"/>
              </a:rPr>
              <a:t> </a:t>
            </a:r>
            <a:r>
              <a:rPr sz="2000" b="1" spc="-10" dirty="0">
                <a:solidFill>
                  <a:srgbClr val="66A900"/>
                </a:solidFill>
                <a:latin typeface="Arial"/>
                <a:cs typeface="Arial"/>
              </a:rPr>
              <a:t>training is</a:t>
            </a:r>
            <a:r>
              <a:rPr sz="2000" b="1" spc="5" dirty="0">
                <a:solidFill>
                  <a:srgbClr val="66A900"/>
                </a:solidFill>
                <a:latin typeface="Arial"/>
                <a:cs typeface="Arial"/>
              </a:rPr>
              <a:t> </a:t>
            </a:r>
            <a:r>
              <a:rPr sz="2000" b="1" spc="-15" dirty="0">
                <a:solidFill>
                  <a:srgbClr val="66A900"/>
                </a:solidFill>
                <a:latin typeface="Arial"/>
                <a:cs typeface="Arial"/>
              </a:rPr>
              <a:t>“Acce</a:t>
            </a:r>
            <a:r>
              <a:rPr sz="2000" b="1" spc="-10" dirty="0">
                <a:solidFill>
                  <a:srgbClr val="66A900"/>
                </a:solidFill>
                <a:latin typeface="Arial"/>
                <a:cs typeface="Arial"/>
              </a:rPr>
              <a:t>p</a:t>
            </a:r>
            <a:r>
              <a:rPr sz="2000" b="1" spc="-15" dirty="0">
                <a:solidFill>
                  <a:srgbClr val="66A900"/>
                </a:solidFill>
                <a:latin typeface="Arial"/>
                <a:cs typeface="Arial"/>
              </a:rPr>
              <a:t>table”</a:t>
            </a:r>
            <a:r>
              <a:rPr sz="2000" b="1" spc="25" dirty="0">
                <a:solidFill>
                  <a:srgbClr val="66A900"/>
                </a:solidFill>
                <a:latin typeface="Arial"/>
                <a:cs typeface="Arial"/>
              </a:rPr>
              <a:t> </a:t>
            </a:r>
            <a:r>
              <a:rPr sz="2000" b="1" spc="-15" dirty="0">
                <a:solidFill>
                  <a:srgbClr val="66A900"/>
                </a:solidFill>
                <a:latin typeface="Arial"/>
                <a:cs typeface="Arial"/>
              </a:rPr>
              <a:t>or</a:t>
            </a:r>
            <a:r>
              <a:rPr sz="2000" b="1" spc="-5" dirty="0">
                <a:solidFill>
                  <a:srgbClr val="66A900"/>
                </a:solidFill>
                <a:latin typeface="Arial"/>
                <a:cs typeface="Arial"/>
              </a:rPr>
              <a:t> </a:t>
            </a:r>
            <a:r>
              <a:rPr sz="2000" b="1" spc="-15" dirty="0">
                <a:solidFill>
                  <a:srgbClr val="66A900"/>
                </a:solidFill>
                <a:latin typeface="Arial"/>
                <a:cs typeface="Arial"/>
              </a:rPr>
              <a:t>“Not</a:t>
            </a:r>
            <a:r>
              <a:rPr sz="2000" b="1" spc="-70" dirty="0">
                <a:solidFill>
                  <a:srgbClr val="66A900"/>
                </a:solidFill>
                <a:latin typeface="Arial"/>
                <a:cs typeface="Arial"/>
              </a:rPr>
              <a:t> </a:t>
            </a:r>
            <a:r>
              <a:rPr sz="2000" b="1" spc="-15" dirty="0">
                <a:solidFill>
                  <a:srgbClr val="66A900"/>
                </a:solidFill>
                <a:latin typeface="Arial"/>
                <a:cs typeface="Arial"/>
              </a:rPr>
              <a:t>Accepta</a:t>
            </a:r>
            <a:r>
              <a:rPr sz="2000" b="1" spc="-10" dirty="0">
                <a:solidFill>
                  <a:srgbClr val="66A900"/>
                </a:solidFill>
                <a:latin typeface="Arial"/>
                <a:cs typeface="Arial"/>
              </a:rPr>
              <a:t>ble”</a:t>
            </a:r>
            <a:endParaRPr sz="2000" dirty="0">
              <a:latin typeface="Arial"/>
              <a:cs typeface="Arial"/>
            </a:endParaRPr>
          </a:p>
          <a:p>
            <a:pPr>
              <a:lnSpc>
                <a:spcPct val="100000"/>
              </a:lnSpc>
              <a:spcBef>
                <a:spcPts val="19"/>
              </a:spcBef>
            </a:pPr>
            <a:endParaRPr sz="2000" dirty="0">
              <a:latin typeface="Times New Roman"/>
              <a:cs typeface="Times New Roman"/>
            </a:endParaRPr>
          </a:p>
          <a:p>
            <a:pPr marL="355600" indent="-342900">
              <a:lnSpc>
                <a:spcPct val="100000"/>
              </a:lnSpc>
              <a:buClr>
                <a:srgbClr val="709400"/>
              </a:buClr>
              <a:buFont typeface="Arial"/>
              <a:buChar char="•"/>
              <a:tabLst>
                <a:tab pos="355600" algn="l"/>
              </a:tabLst>
            </a:pPr>
            <a:r>
              <a:rPr sz="2000" spc="-10" dirty="0">
                <a:latin typeface="Arial"/>
                <a:cs typeface="Arial"/>
              </a:rPr>
              <a:t>Is there</a:t>
            </a:r>
            <a:r>
              <a:rPr sz="2000" spc="10" dirty="0">
                <a:latin typeface="Arial"/>
                <a:cs typeface="Arial"/>
              </a:rPr>
              <a:t> </a:t>
            </a:r>
            <a:r>
              <a:rPr sz="2000" spc="-15" dirty="0">
                <a:latin typeface="Arial"/>
                <a:cs typeface="Arial"/>
              </a:rPr>
              <a:t>formal</a:t>
            </a:r>
            <a:r>
              <a:rPr sz="2000" spc="10" dirty="0">
                <a:latin typeface="Arial"/>
                <a:cs typeface="Arial"/>
              </a:rPr>
              <a:t> </a:t>
            </a:r>
            <a:r>
              <a:rPr sz="2000" spc="-15" dirty="0">
                <a:latin typeface="Arial"/>
                <a:cs typeface="Arial"/>
              </a:rPr>
              <a:t>and</a:t>
            </a:r>
            <a:r>
              <a:rPr sz="2000" spc="5" dirty="0">
                <a:latin typeface="Arial"/>
                <a:cs typeface="Arial"/>
              </a:rPr>
              <a:t> </a:t>
            </a:r>
            <a:r>
              <a:rPr sz="2000" spc="-10" dirty="0">
                <a:latin typeface="Arial"/>
                <a:cs typeface="Arial"/>
              </a:rPr>
              <a:t>fac</a:t>
            </a:r>
            <a:r>
              <a:rPr sz="2000" spc="0" dirty="0">
                <a:latin typeface="Arial"/>
                <a:cs typeface="Arial"/>
              </a:rPr>
              <a:t>e</a:t>
            </a:r>
            <a:r>
              <a:rPr sz="2000" spc="-10" dirty="0">
                <a:latin typeface="Arial"/>
                <a:cs typeface="Arial"/>
              </a:rPr>
              <a:t>-to-fac</a:t>
            </a:r>
            <a:r>
              <a:rPr sz="2000" spc="-15" dirty="0">
                <a:latin typeface="Arial"/>
                <a:cs typeface="Arial"/>
              </a:rPr>
              <a:t>e</a:t>
            </a:r>
            <a:r>
              <a:rPr sz="2000" spc="10" dirty="0">
                <a:latin typeface="Arial"/>
                <a:cs typeface="Arial"/>
              </a:rPr>
              <a:t> </a:t>
            </a:r>
            <a:r>
              <a:rPr sz="2000" spc="-10" dirty="0">
                <a:latin typeface="Arial"/>
                <a:cs typeface="Arial"/>
              </a:rPr>
              <a:t>tra</a:t>
            </a:r>
            <a:r>
              <a:rPr sz="2000" dirty="0">
                <a:latin typeface="Arial"/>
                <a:cs typeface="Arial"/>
              </a:rPr>
              <a:t>i</a:t>
            </a:r>
            <a:r>
              <a:rPr sz="2000" spc="-15" dirty="0">
                <a:latin typeface="Arial"/>
                <a:cs typeface="Arial"/>
              </a:rPr>
              <a:t>ning?</a:t>
            </a:r>
            <a:endParaRPr sz="2000" dirty="0">
              <a:latin typeface="Arial"/>
              <a:cs typeface="Arial"/>
            </a:endParaRPr>
          </a:p>
          <a:p>
            <a:pPr marL="355600" indent="-342900">
              <a:lnSpc>
                <a:spcPct val="100000"/>
              </a:lnSpc>
              <a:spcBef>
                <a:spcPts val="525"/>
              </a:spcBef>
              <a:buClr>
                <a:srgbClr val="709400"/>
              </a:buClr>
              <a:buFont typeface="Arial"/>
              <a:buChar char="•"/>
              <a:tabLst>
                <a:tab pos="355600" algn="l"/>
              </a:tabLst>
            </a:pPr>
            <a:r>
              <a:rPr sz="2000" spc="-15" dirty="0">
                <a:latin typeface="Arial"/>
                <a:cs typeface="Arial"/>
              </a:rPr>
              <a:t>Are</a:t>
            </a:r>
            <a:r>
              <a:rPr sz="2000" spc="-5" dirty="0">
                <a:latin typeface="Arial"/>
                <a:cs typeface="Arial"/>
              </a:rPr>
              <a:t> </a:t>
            </a:r>
            <a:r>
              <a:rPr sz="2000" spc="-10" dirty="0">
                <a:latin typeface="Arial"/>
                <a:cs typeface="Arial"/>
              </a:rPr>
              <a:t>all</a:t>
            </a:r>
            <a:r>
              <a:rPr sz="2000" spc="5" dirty="0">
                <a:latin typeface="Arial"/>
                <a:cs typeface="Arial"/>
              </a:rPr>
              <a:t> </a:t>
            </a:r>
            <a:r>
              <a:rPr sz="2000" spc="-10" dirty="0">
                <a:latin typeface="Arial"/>
                <a:cs typeface="Arial"/>
              </a:rPr>
              <a:t>eth</a:t>
            </a:r>
            <a:r>
              <a:rPr sz="2000" spc="-5" dirty="0">
                <a:latin typeface="Arial"/>
                <a:cs typeface="Arial"/>
              </a:rPr>
              <a:t>i</a:t>
            </a:r>
            <a:r>
              <a:rPr sz="2000" spc="-10" dirty="0">
                <a:latin typeface="Arial"/>
                <a:cs typeface="Arial"/>
              </a:rPr>
              <a:t>cal topic</a:t>
            </a:r>
            <a:r>
              <a:rPr sz="2000" spc="-15" dirty="0">
                <a:latin typeface="Arial"/>
                <a:cs typeface="Arial"/>
              </a:rPr>
              <a:t>s</a:t>
            </a:r>
            <a:r>
              <a:rPr sz="2000" spc="-5" dirty="0">
                <a:latin typeface="Arial"/>
                <a:cs typeface="Arial"/>
              </a:rPr>
              <a:t> </a:t>
            </a:r>
            <a:r>
              <a:rPr sz="2000" spc="-10" dirty="0">
                <a:latin typeface="Arial"/>
                <a:cs typeface="Arial"/>
              </a:rPr>
              <a:t>clear</a:t>
            </a:r>
            <a:r>
              <a:rPr sz="2000" dirty="0">
                <a:latin typeface="Arial"/>
                <a:cs typeface="Arial"/>
              </a:rPr>
              <a:t>l</a:t>
            </a:r>
            <a:r>
              <a:rPr sz="2000" spc="-15" dirty="0">
                <a:latin typeface="Arial"/>
                <a:cs typeface="Arial"/>
              </a:rPr>
              <a:t>y</a:t>
            </a:r>
            <a:r>
              <a:rPr sz="2000" dirty="0">
                <a:latin typeface="Arial"/>
                <a:cs typeface="Arial"/>
              </a:rPr>
              <a:t> </a:t>
            </a:r>
            <a:r>
              <a:rPr sz="2000" spc="-15" dirty="0">
                <a:latin typeface="Arial"/>
                <a:cs typeface="Arial"/>
              </a:rPr>
              <a:t>de</a:t>
            </a:r>
            <a:r>
              <a:rPr sz="2000" spc="-10" dirty="0">
                <a:latin typeface="Arial"/>
                <a:cs typeface="Arial"/>
              </a:rPr>
              <a:t>p</a:t>
            </a:r>
            <a:r>
              <a:rPr sz="2000" spc="-5" dirty="0">
                <a:latin typeface="Arial"/>
                <a:cs typeface="Arial"/>
              </a:rPr>
              <a:t>i</a:t>
            </a:r>
            <a:r>
              <a:rPr sz="2000" spc="-10" dirty="0">
                <a:latin typeface="Arial"/>
                <a:cs typeface="Arial"/>
              </a:rPr>
              <a:t>c</a:t>
            </a:r>
            <a:r>
              <a:rPr sz="2000" spc="-15" dirty="0">
                <a:latin typeface="Arial"/>
                <a:cs typeface="Arial"/>
              </a:rPr>
              <a:t>ted?</a:t>
            </a:r>
            <a:endParaRPr sz="2000" dirty="0">
              <a:latin typeface="Arial"/>
              <a:cs typeface="Arial"/>
            </a:endParaRPr>
          </a:p>
          <a:p>
            <a:pPr marL="355600" indent="-342900">
              <a:lnSpc>
                <a:spcPct val="100000"/>
              </a:lnSpc>
              <a:spcBef>
                <a:spcPts val="530"/>
              </a:spcBef>
              <a:buClr>
                <a:srgbClr val="709400"/>
              </a:buClr>
              <a:buFont typeface="Arial"/>
              <a:buChar char="•"/>
              <a:tabLst>
                <a:tab pos="355600" algn="l"/>
              </a:tabLst>
            </a:pPr>
            <a:r>
              <a:rPr sz="2000" spc="-15" dirty="0">
                <a:latin typeface="Arial"/>
                <a:cs typeface="Arial"/>
              </a:rPr>
              <a:t>Are</a:t>
            </a:r>
            <a:r>
              <a:rPr sz="2000" spc="-5" dirty="0">
                <a:latin typeface="Arial"/>
                <a:cs typeface="Arial"/>
              </a:rPr>
              <a:t> </a:t>
            </a:r>
            <a:r>
              <a:rPr sz="2000" spc="-10" dirty="0">
                <a:latin typeface="Arial"/>
                <a:cs typeface="Arial"/>
              </a:rPr>
              <a:t>faculty</a:t>
            </a:r>
            <a:r>
              <a:rPr sz="2000" spc="10" dirty="0">
                <a:latin typeface="Arial"/>
                <a:cs typeface="Arial"/>
              </a:rPr>
              <a:t> </a:t>
            </a:r>
            <a:r>
              <a:rPr sz="2000" spc="-10" dirty="0">
                <a:latin typeface="Arial"/>
                <a:cs typeface="Arial"/>
              </a:rPr>
              <a:t>part</a:t>
            </a:r>
            <a:r>
              <a:rPr sz="2000" dirty="0">
                <a:latin typeface="Arial"/>
                <a:cs typeface="Arial"/>
              </a:rPr>
              <a:t>i</a:t>
            </a:r>
            <a:r>
              <a:rPr sz="2000" spc="-15" dirty="0">
                <a:latin typeface="Arial"/>
                <a:cs typeface="Arial"/>
              </a:rPr>
              <a:t>c</a:t>
            </a:r>
            <a:r>
              <a:rPr sz="2000" dirty="0">
                <a:latin typeface="Arial"/>
                <a:cs typeface="Arial"/>
              </a:rPr>
              <a:t>i</a:t>
            </a:r>
            <a:r>
              <a:rPr sz="2000" spc="-15" dirty="0">
                <a:latin typeface="Arial"/>
                <a:cs typeface="Arial"/>
              </a:rPr>
              <a:t>pat</a:t>
            </a:r>
            <a:r>
              <a:rPr sz="2000" dirty="0">
                <a:latin typeface="Arial"/>
                <a:cs typeface="Arial"/>
              </a:rPr>
              <a:t>i</a:t>
            </a:r>
            <a:r>
              <a:rPr sz="2000" spc="-15" dirty="0">
                <a:latin typeface="Arial"/>
                <a:cs typeface="Arial"/>
              </a:rPr>
              <a:t>ng</a:t>
            </a:r>
            <a:r>
              <a:rPr sz="2000" spc="-10" dirty="0">
                <a:latin typeface="Arial"/>
                <a:cs typeface="Arial"/>
              </a:rPr>
              <a:t> in</a:t>
            </a:r>
            <a:r>
              <a:rPr sz="2000" spc="-5" dirty="0">
                <a:latin typeface="Arial"/>
                <a:cs typeface="Arial"/>
              </a:rPr>
              <a:t> </a:t>
            </a:r>
            <a:r>
              <a:rPr sz="2000" spc="-15" dirty="0">
                <a:latin typeface="Arial"/>
                <a:cs typeface="Arial"/>
              </a:rPr>
              <a:t>the</a:t>
            </a:r>
            <a:r>
              <a:rPr sz="2000" spc="-5" dirty="0">
                <a:latin typeface="Arial"/>
                <a:cs typeface="Arial"/>
              </a:rPr>
              <a:t> </a:t>
            </a:r>
            <a:r>
              <a:rPr sz="2000" spc="-10" dirty="0">
                <a:latin typeface="Arial"/>
                <a:cs typeface="Arial"/>
              </a:rPr>
              <a:t>train</a:t>
            </a:r>
            <a:r>
              <a:rPr sz="2000" dirty="0">
                <a:latin typeface="Arial"/>
                <a:cs typeface="Arial"/>
              </a:rPr>
              <a:t>i</a:t>
            </a:r>
            <a:r>
              <a:rPr sz="2000" spc="-15" dirty="0">
                <a:latin typeface="Arial"/>
                <a:cs typeface="Arial"/>
              </a:rPr>
              <a:t>ng?</a:t>
            </a:r>
            <a:endParaRPr sz="2000" dirty="0">
              <a:latin typeface="Arial"/>
              <a:cs typeface="Arial"/>
            </a:endParaRPr>
          </a:p>
          <a:p>
            <a:pPr marL="355600" indent="-342900">
              <a:lnSpc>
                <a:spcPct val="100000"/>
              </a:lnSpc>
              <a:spcBef>
                <a:spcPts val="525"/>
              </a:spcBef>
              <a:buClr>
                <a:srgbClr val="709400"/>
              </a:buClr>
              <a:buFont typeface="Arial"/>
              <a:buChar char="•"/>
              <a:tabLst>
                <a:tab pos="355600" algn="l"/>
              </a:tabLst>
            </a:pPr>
            <a:r>
              <a:rPr sz="2000" spc="-10" dirty="0">
                <a:latin typeface="Arial"/>
                <a:cs typeface="Arial"/>
              </a:rPr>
              <a:t>Will </a:t>
            </a:r>
            <a:r>
              <a:rPr sz="2000" spc="-15" dirty="0">
                <a:latin typeface="Arial"/>
                <a:cs typeface="Arial"/>
              </a:rPr>
              <a:t>the</a:t>
            </a:r>
            <a:r>
              <a:rPr sz="2000" dirty="0">
                <a:latin typeface="Arial"/>
                <a:cs typeface="Arial"/>
              </a:rPr>
              <a:t> </a:t>
            </a:r>
            <a:r>
              <a:rPr sz="2000" spc="-10" dirty="0">
                <a:latin typeface="Arial"/>
                <a:cs typeface="Arial"/>
              </a:rPr>
              <a:t>total</a:t>
            </a:r>
            <a:r>
              <a:rPr sz="2000" dirty="0">
                <a:latin typeface="Arial"/>
                <a:cs typeface="Arial"/>
              </a:rPr>
              <a:t> </a:t>
            </a:r>
            <a:r>
              <a:rPr sz="2000" spc="-15" dirty="0">
                <a:latin typeface="Arial"/>
                <a:cs typeface="Arial"/>
              </a:rPr>
              <a:t>hours</a:t>
            </a:r>
            <a:r>
              <a:rPr sz="2000" spc="5" dirty="0">
                <a:latin typeface="Arial"/>
                <a:cs typeface="Arial"/>
              </a:rPr>
              <a:t> </a:t>
            </a:r>
            <a:r>
              <a:rPr sz="2000" spc="-10" dirty="0">
                <a:latin typeface="Arial"/>
                <a:cs typeface="Arial"/>
              </a:rPr>
              <a:t>of</a:t>
            </a:r>
            <a:r>
              <a:rPr sz="2000" spc="15" dirty="0">
                <a:latin typeface="Arial"/>
                <a:cs typeface="Arial"/>
              </a:rPr>
              <a:t> </a:t>
            </a:r>
            <a:r>
              <a:rPr sz="2000" spc="-10" dirty="0">
                <a:latin typeface="Arial"/>
                <a:cs typeface="Arial"/>
              </a:rPr>
              <a:t>tra</a:t>
            </a:r>
            <a:r>
              <a:rPr sz="2000" dirty="0">
                <a:latin typeface="Arial"/>
                <a:cs typeface="Arial"/>
              </a:rPr>
              <a:t>i</a:t>
            </a:r>
            <a:r>
              <a:rPr sz="2000" spc="-15" dirty="0">
                <a:latin typeface="Arial"/>
                <a:cs typeface="Arial"/>
              </a:rPr>
              <a:t>ning</a:t>
            </a:r>
            <a:r>
              <a:rPr sz="2000" dirty="0">
                <a:latin typeface="Arial"/>
                <a:cs typeface="Arial"/>
              </a:rPr>
              <a:t> </a:t>
            </a:r>
            <a:r>
              <a:rPr sz="2000" spc="-15" dirty="0">
                <a:latin typeface="Arial"/>
                <a:cs typeface="Arial"/>
              </a:rPr>
              <a:t>be</a:t>
            </a:r>
            <a:r>
              <a:rPr sz="2000" dirty="0">
                <a:latin typeface="Arial"/>
                <a:cs typeface="Arial"/>
              </a:rPr>
              <a:t> </a:t>
            </a:r>
            <a:r>
              <a:rPr sz="2000" spc="-10" dirty="0">
                <a:latin typeface="Arial"/>
                <a:cs typeface="Arial"/>
              </a:rPr>
              <a:t>at</a:t>
            </a:r>
            <a:r>
              <a:rPr sz="2000" spc="-5" dirty="0">
                <a:latin typeface="Arial"/>
                <a:cs typeface="Arial"/>
              </a:rPr>
              <a:t> </a:t>
            </a:r>
            <a:r>
              <a:rPr sz="2000" dirty="0">
                <a:latin typeface="Arial"/>
                <a:cs typeface="Arial"/>
              </a:rPr>
              <a:t>l</a:t>
            </a:r>
            <a:r>
              <a:rPr sz="2000" spc="-15" dirty="0">
                <a:latin typeface="Arial"/>
                <a:cs typeface="Arial"/>
              </a:rPr>
              <a:t>ea</a:t>
            </a:r>
            <a:r>
              <a:rPr sz="2000" spc="-10" dirty="0">
                <a:latin typeface="Arial"/>
                <a:cs typeface="Arial"/>
              </a:rPr>
              <a:t>st</a:t>
            </a:r>
            <a:r>
              <a:rPr sz="2000" spc="-5" dirty="0">
                <a:latin typeface="Arial"/>
                <a:cs typeface="Arial"/>
              </a:rPr>
              <a:t> </a:t>
            </a:r>
            <a:r>
              <a:rPr sz="2000" spc="-15" dirty="0">
                <a:latin typeface="Arial"/>
                <a:cs typeface="Arial"/>
              </a:rPr>
              <a:t>8</a:t>
            </a:r>
            <a:r>
              <a:rPr sz="2000" dirty="0">
                <a:latin typeface="Arial"/>
                <a:cs typeface="Arial"/>
              </a:rPr>
              <a:t> </a:t>
            </a:r>
            <a:r>
              <a:rPr sz="2000" spc="-15" dirty="0">
                <a:latin typeface="Arial"/>
                <a:cs typeface="Arial"/>
              </a:rPr>
              <a:t>c</a:t>
            </a:r>
            <a:r>
              <a:rPr sz="2000" spc="-10" dirty="0">
                <a:latin typeface="Arial"/>
                <a:cs typeface="Arial"/>
              </a:rPr>
              <a:t>ontact </a:t>
            </a:r>
            <a:r>
              <a:rPr sz="2000" spc="-15" dirty="0">
                <a:latin typeface="Arial"/>
                <a:cs typeface="Arial"/>
              </a:rPr>
              <a:t>ho</a:t>
            </a:r>
            <a:r>
              <a:rPr sz="2000" spc="-10" dirty="0">
                <a:latin typeface="Arial"/>
                <a:cs typeface="Arial"/>
              </a:rPr>
              <a:t>u</a:t>
            </a:r>
            <a:r>
              <a:rPr sz="2000" spc="-15" dirty="0">
                <a:latin typeface="Arial"/>
                <a:cs typeface="Arial"/>
              </a:rPr>
              <a:t>rs?</a:t>
            </a:r>
            <a:endParaRPr sz="2000" dirty="0">
              <a:latin typeface="Arial"/>
              <a:cs typeface="Arial"/>
            </a:endParaRPr>
          </a:p>
          <a:p>
            <a:pPr marL="355600" indent="-342900">
              <a:lnSpc>
                <a:spcPct val="100000"/>
              </a:lnSpc>
              <a:spcBef>
                <a:spcPts val="525"/>
              </a:spcBef>
              <a:buClr>
                <a:srgbClr val="709400"/>
              </a:buClr>
              <a:buFont typeface="Arial"/>
              <a:buChar char="•"/>
              <a:tabLst>
                <a:tab pos="355600" algn="l"/>
              </a:tabLst>
            </a:pPr>
            <a:r>
              <a:rPr sz="2000" spc="-15" dirty="0">
                <a:latin typeface="Arial"/>
                <a:cs typeface="Arial"/>
              </a:rPr>
              <a:t>Are</a:t>
            </a:r>
            <a:r>
              <a:rPr sz="2000" spc="-5" dirty="0">
                <a:latin typeface="Arial"/>
                <a:cs typeface="Arial"/>
              </a:rPr>
              <a:t> </a:t>
            </a:r>
            <a:r>
              <a:rPr sz="2000" spc="-10" dirty="0">
                <a:latin typeface="Arial"/>
                <a:cs typeface="Arial"/>
              </a:rPr>
              <a:t>future</a:t>
            </a:r>
            <a:r>
              <a:rPr sz="2000" spc="15" dirty="0">
                <a:latin typeface="Arial"/>
                <a:cs typeface="Arial"/>
              </a:rPr>
              <a:t> </a:t>
            </a:r>
            <a:r>
              <a:rPr sz="2000" spc="-15" dirty="0">
                <a:latin typeface="Arial"/>
                <a:cs typeface="Arial"/>
              </a:rPr>
              <a:t>op</a:t>
            </a:r>
            <a:r>
              <a:rPr sz="2000" spc="-10" dirty="0">
                <a:latin typeface="Arial"/>
                <a:cs typeface="Arial"/>
              </a:rPr>
              <a:t>portunities/refre</a:t>
            </a:r>
            <a:r>
              <a:rPr sz="2000" spc="-15" dirty="0">
                <a:latin typeface="Arial"/>
                <a:cs typeface="Arial"/>
              </a:rPr>
              <a:t>s</a:t>
            </a:r>
            <a:r>
              <a:rPr sz="2000" spc="-10" dirty="0">
                <a:latin typeface="Arial"/>
                <a:cs typeface="Arial"/>
              </a:rPr>
              <a:t>h</a:t>
            </a:r>
            <a:r>
              <a:rPr sz="2000" spc="-15" dirty="0">
                <a:latin typeface="Arial"/>
                <a:cs typeface="Arial"/>
              </a:rPr>
              <a:t>ers</a:t>
            </a:r>
            <a:r>
              <a:rPr sz="2000" spc="25" dirty="0">
                <a:latin typeface="Arial"/>
                <a:cs typeface="Arial"/>
              </a:rPr>
              <a:t> </a:t>
            </a:r>
            <a:r>
              <a:rPr sz="2000" spc="-10" dirty="0">
                <a:latin typeface="Arial"/>
                <a:cs typeface="Arial"/>
              </a:rPr>
              <a:t>for</a:t>
            </a:r>
            <a:r>
              <a:rPr sz="2000" dirty="0">
                <a:latin typeface="Arial"/>
                <a:cs typeface="Arial"/>
              </a:rPr>
              <a:t> </a:t>
            </a:r>
            <a:r>
              <a:rPr sz="2000" spc="-15" dirty="0">
                <a:latin typeface="Arial"/>
                <a:cs typeface="Arial"/>
              </a:rPr>
              <a:t>c</a:t>
            </a:r>
            <a:r>
              <a:rPr sz="2000" spc="-10" dirty="0">
                <a:latin typeface="Arial"/>
                <a:cs typeface="Arial"/>
              </a:rPr>
              <a:t>ont</a:t>
            </a:r>
            <a:r>
              <a:rPr sz="2000" dirty="0">
                <a:latin typeface="Arial"/>
                <a:cs typeface="Arial"/>
              </a:rPr>
              <a:t>i</a:t>
            </a:r>
            <a:r>
              <a:rPr sz="2000" spc="-15" dirty="0">
                <a:latin typeface="Arial"/>
                <a:cs typeface="Arial"/>
              </a:rPr>
              <a:t>nu</a:t>
            </a:r>
            <a:r>
              <a:rPr sz="2000" spc="-10" dirty="0">
                <a:latin typeface="Arial"/>
                <a:cs typeface="Arial"/>
              </a:rPr>
              <a:t>e</a:t>
            </a:r>
            <a:r>
              <a:rPr sz="2000" spc="-15" dirty="0">
                <a:latin typeface="Arial"/>
                <a:cs typeface="Arial"/>
              </a:rPr>
              <a:t>d</a:t>
            </a:r>
            <a:r>
              <a:rPr sz="2000" spc="-5" dirty="0">
                <a:latin typeface="Arial"/>
                <a:cs typeface="Arial"/>
              </a:rPr>
              <a:t> </a:t>
            </a:r>
            <a:r>
              <a:rPr sz="2000" spc="-10" dirty="0">
                <a:latin typeface="Arial"/>
                <a:cs typeface="Arial"/>
              </a:rPr>
              <a:t>training</a:t>
            </a:r>
            <a:endParaRPr sz="2000" dirty="0">
              <a:latin typeface="Arial"/>
              <a:cs typeface="Arial"/>
            </a:endParaRPr>
          </a:p>
          <a:p>
            <a:pPr marL="355600">
              <a:lnSpc>
                <a:spcPct val="100000"/>
              </a:lnSpc>
            </a:pPr>
            <a:r>
              <a:rPr sz="2000" spc="-5" dirty="0">
                <a:latin typeface="Arial"/>
                <a:cs typeface="Arial"/>
              </a:rPr>
              <a:t>l</a:t>
            </a:r>
            <a:r>
              <a:rPr sz="2000" dirty="0">
                <a:latin typeface="Arial"/>
                <a:cs typeface="Arial"/>
              </a:rPr>
              <a:t>i</a:t>
            </a:r>
            <a:r>
              <a:rPr sz="2000" spc="-15" dirty="0">
                <a:latin typeface="Arial"/>
                <a:cs typeface="Arial"/>
              </a:rPr>
              <a:t>sted?</a:t>
            </a:r>
            <a:endParaRPr sz="2000" dirty="0">
              <a:latin typeface="Arial"/>
              <a:cs typeface="Arial"/>
            </a:endParaRPr>
          </a:p>
          <a:p>
            <a:pPr marL="355600" indent="-342900">
              <a:lnSpc>
                <a:spcPct val="100000"/>
              </a:lnSpc>
              <a:spcBef>
                <a:spcPts val="525"/>
              </a:spcBef>
              <a:buClr>
                <a:srgbClr val="709400"/>
              </a:buClr>
              <a:buFont typeface="Arial"/>
              <a:buChar char="•"/>
              <a:tabLst>
                <a:tab pos="355600" algn="l"/>
              </a:tabLst>
            </a:pPr>
            <a:r>
              <a:rPr sz="2000" spc="-15" dirty="0">
                <a:latin typeface="Arial"/>
                <a:cs typeface="Arial"/>
              </a:rPr>
              <a:t>Does</a:t>
            </a:r>
            <a:r>
              <a:rPr sz="2000" spc="5" dirty="0">
                <a:latin typeface="Arial"/>
                <a:cs typeface="Arial"/>
              </a:rPr>
              <a:t> </a:t>
            </a:r>
            <a:r>
              <a:rPr sz="2000" spc="-10" dirty="0">
                <a:latin typeface="Arial"/>
                <a:cs typeface="Arial"/>
              </a:rPr>
              <a:t>retra</a:t>
            </a:r>
            <a:r>
              <a:rPr sz="2000" dirty="0">
                <a:latin typeface="Arial"/>
                <a:cs typeface="Arial"/>
              </a:rPr>
              <a:t>i</a:t>
            </a:r>
            <a:r>
              <a:rPr sz="2000" spc="-15" dirty="0">
                <a:latin typeface="Arial"/>
                <a:cs typeface="Arial"/>
              </a:rPr>
              <a:t>ning</a:t>
            </a:r>
            <a:r>
              <a:rPr sz="2000" spc="15" dirty="0">
                <a:latin typeface="Arial"/>
                <a:cs typeface="Arial"/>
              </a:rPr>
              <a:t> </a:t>
            </a:r>
            <a:r>
              <a:rPr sz="2000" spc="-15" dirty="0">
                <a:latin typeface="Arial"/>
                <a:cs typeface="Arial"/>
              </a:rPr>
              <a:t>o</a:t>
            </a:r>
            <a:r>
              <a:rPr sz="2000" spc="-10" dirty="0">
                <a:latin typeface="Arial"/>
                <a:cs typeface="Arial"/>
              </a:rPr>
              <a:t>c</a:t>
            </a:r>
            <a:r>
              <a:rPr sz="2000" spc="-15" dirty="0">
                <a:latin typeface="Arial"/>
                <a:cs typeface="Arial"/>
              </a:rPr>
              <a:t>c</a:t>
            </a:r>
            <a:r>
              <a:rPr sz="2000" spc="-10" dirty="0">
                <a:latin typeface="Arial"/>
                <a:cs typeface="Arial"/>
              </a:rPr>
              <a:t>ur</a:t>
            </a:r>
            <a:r>
              <a:rPr sz="2000" spc="-5" dirty="0">
                <a:latin typeface="Arial"/>
                <a:cs typeface="Arial"/>
              </a:rPr>
              <a:t> </a:t>
            </a:r>
            <a:r>
              <a:rPr sz="2000" spc="-15" dirty="0">
                <a:latin typeface="Arial"/>
                <a:cs typeface="Arial"/>
              </a:rPr>
              <a:t>every</a:t>
            </a:r>
            <a:r>
              <a:rPr sz="2000" spc="15" dirty="0">
                <a:latin typeface="Arial"/>
                <a:cs typeface="Arial"/>
              </a:rPr>
              <a:t> </a:t>
            </a:r>
            <a:r>
              <a:rPr sz="2000" spc="-15" dirty="0">
                <a:latin typeface="Arial"/>
                <a:cs typeface="Arial"/>
              </a:rPr>
              <a:t>4</a:t>
            </a:r>
            <a:r>
              <a:rPr sz="2000" spc="-5" dirty="0">
                <a:latin typeface="Arial"/>
                <a:cs typeface="Arial"/>
              </a:rPr>
              <a:t> </a:t>
            </a:r>
            <a:r>
              <a:rPr sz="2000" spc="-15" dirty="0">
                <a:latin typeface="Arial"/>
                <a:cs typeface="Arial"/>
              </a:rPr>
              <a:t>years</a:t>
            </a:r>
            <a:r>
              <a:rPr sz="2000" spc="15" dirty="0">
                <a:latin typeface="Arial"/>
                <a:cs typeface="Arial"/>
              </a:rPr>
              <a:t> </a:t>
            </a:r>
            <a:r>
              <a:rPr sz="2000" spc="-10" dirty="0">
                <a:latin typeface="Arial"/>
                <a:cs typeface="Arial"/>
              </a:rPr>
              <a:t>or</a:t>
            </a:r>
            <a:r>
              <a:rPr sz="2000" spc="10" dirty="0">
                <a:latin typeface="Arial"/>
                <a:cs typeface="Arial"/>
              </a:rPr>
              <a:t> </a:t>
            </a:r>
            <a:r>
              <a:rPr sz="2000" spc="-10" dirty="0">
                <a:latin typeface="Arial"/>
                <a:cs typeface="Arial"/>
              </a:rPr>
              <a:t>at</a:t>
            </a:r>
            <a:r>
              <a:rPr sz="2000" spc="-5" dirty="0">
                <a:latin typeface="Arial"/>
                <a:cs typeface="Arial"/>
              </a:rPr>
              <a:t> </a:t>
            </a:r>
            <a:r>
              <a:rPr sz="2000" spc="-10" dirty="0">
                <a:latin typeface="Arial"/>
                <a:cs typeface="Arial"/>
              </a:rPr>
              <a:t>e</a:t>
            </a:r>
            <a:r>
              <a:rPr sz="2000" spc="-15" dirty="0">
                <a:latin typeface="Arial"/>
                <a:cs typeface="Arial"/>
              </a:rPr>
              <a:t>very</a:t>
            </a:r>
            <a:r>
              <a:rPr sz="2000" spc="10" dirty="0">
                <a:latin typeface="Arial"/>
                <a:cs typeface="Arial"/>
              </a:rPr>
              <a:t> </a:t>
            </a:r>
            <a:r>
              <a:rPr sz="2000" spc="-15" dirty="0">
                <a:latin typeface="Arial"/>
                <a:cs typeface="Arial"/>
              </a:rPr>
              <a:t>c</a:t>
            </a:r>
            <a:r>
              <a:rPr sz="2000" spc="-10" dirty="0">
                <a:latin typeface="Arial"/>
                <a:cs typeface="Arial"/>
              </a:rPr>
              <a:t>areer</a:t>
            </a:r>
            <a:r>
              <a:rPr sz="2000" spc="5" dirty="0">
                <a:latin typeface="Arial"/>
                <a:cs typeface="Arial"/>
              </a:rPr>
              <a:t> </a:t>
            </a:r>
            <a:r>
              <a:rPr sz="2000" spc="-15" dirty="0">
                <a:latin typeface="Arial"/>
                <a:cs typeface="Arial"/>
              </a:rPr>
              <a:t>stag</a:t>
            </a:r>
            <a:r>
              <a:rPr sz="2000" spc="-10" dirty="0">
                <a:latin typeface="Arial"/>
                <a:cs typeface="Arial"/>
              </a:rPr>
              <a:t>e</a:t>
            </a:r>
            <a:r>
              <a:rPr sz="2000" spc="-15" dirty="0">
                <a:latin typeface="Arial"/>
                <a:cs typeface="Arial"/>
              </a:rPr>
              <a:t>?</a:t>
            </a:r>
            <a:endParaRPr sz="2000" dirty="0">
              <a:latin typeface="Arial"/>
              <a:cs typeface="Arial"/>
            </a:endParaRPr>
          </a:p>
        </p:txBody>
      </p:sp>
      <p:sp>
        <p:nvSpPr>
          <p:cNvPr id="3" name="object 3"/>
          <p:cNvSpPr txBox="1">
            <a:spLocks noGrp="1"/>
          </p:cNvSpPr>
          <p:nvPr>
            <p:ph type="title"/>
          </p:nvPr>
        </p:nvSpPr>
        <p:spPr>
          <a:xfrm>
            <a:off x="457200" y="225681"/>
            <a:ext cx="8229600" cy="577338"/>
          </a:xfrm>
          <a:prstGeom prst="rect">
            <a:avLst/>
          </a:prstGeom>
        </p:spPr>
        <p:txBody>
          <a:bodyPr vert="horz" wrap="square" lIns="0" tIns="190754" rIns="0" bIns="0" rtlCol="0">
            <a:spAutoFit/>
          </a:bodyPr>
          <a:lstStyle/>
          <a:p>
            <a:pPr marL="12700">
              <a:lnSpc>
                <a:spcPct val="100000"/>
              </a:lnSpc>
            </a:pPr>
            <a:r>
              <a:rPr sz="2500" spc="-155" dirty="0"/>
              <a:t>T</a:t>
            </a:r>
            <a:r>
              <a:rPr sz="2500" spc="-15" dirty="0"/>
              <a:t>raining</a:t>
            </a:r>
            <a:r>
              <a:rPr sz="2500" spc="5" dirty="0"/>
              <a:t> </a:t>
            </a:r>
            <a:r>
              <a:rPr sz="2500" spc="-15" dirty="0"/>
              <a:t>in</a:t>
            </a:r>
            <a:r>
              <a:rPr sz="2500" spc="-5" dirty="0"/>
              <a:t> </a:t>
            </a:r>
            <a:r>
              <a:rPr sz="2500" spc="-15" dirty="0"/>
              <a:t>the</a:t>
            </a:r>
            <a:r>
              <a:rPr sz="2500" spc="5" dirty="0"/>
              <a:t> </a:t>
            </a:r>
            <a:r>
              <a:rPr sz="2500" spc="-15" dirty="0"/>
              <a:t>Responsible</a:t>
            </a:r>
            <a:r>
              <a:rPr sz="2500" spc="-5" dirty="0"/>
              <a:t> </a:t>
            </a:r>
            <a:r>
              <a:rPr sz="2500" spc="-20" dirty="0"/>
              <a:t>Con</a:t>
            </a:r>
            <a:r>
              <a:rPr sz="2500" spc="-30" dirty="0"/>
              <a:t>d</a:t>
            </a:r>
            <a:r>
              <a:rPr sz="2500" spc="-15" dirty="0"/>
              <a:t>uct</a:t>
            </a:r>
            <a:r>
              <a:rPr sz="2500" spc="5" dirty="0"/>
              <a:t> </a:t>
            </a:r>
            <a:r>
              <a:rPr sz="2500" spc="-15" dirty="0"/>
              <a:t>of</a:t>
            </a:r>
            <a:r>
              <a:rPr sz="2500" spc="-5" dirty="0"/>
              <a:t> </a:t>
            </a:r>
            <a:r>
              <a:rPr sz="2500" spc="-20" dirty="0"/>
              <a:t>Re</a:t>
            </a:r>
            <a:r>
              <a:rPr sz="2500" spc="-10" dirty="0"/>
              <a:t>s</a:t>
            </a:r>
            <a:r>
              <a:rPr sz="2500" spc="-15" dirty="0"/>
              <a:t>ear</a:t>
            </a:r>
            <a:r>
              <a:rPr sz="2500" spc="-10" dirty="0"/>
              <a:t>c</a:t>
            </a:r>
            <a:r>
              <a:rPr sz="2500" spc="-20" dirty="0"/>
              <a:t>h</a:t>
            </a:r>
            <a:endParaRPr sz="2500"/>
          </a:p>
        </p:txBody>
      </p:sp>
    </p:spTree>
    <p:extLst>
      <p:ext uri="{BB962C8B-B14F-4D97-AF65-F5344CB8AC3E}">
        <p14:creationId xmlns:p14="http://schemas.microsoft.com/office/powerpoint/2010/main" val="3627282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941" y="258271"/>
            <a:ext cx="8072119" cy="323165"/>
          </a:xfrm>
        </p:spPr>
        <p:txBody>
          <a:bodyPr>
            <a:normAutofit fontScale="90000"/>
          </a:bodyPr>
          <a:lstStyle/>
          <a:p>
            <a:r>
              <a:rPr lang="en-US" dirty="0"/>
              <a:t>7</a:t>
            </a:r>
            <a:r>
              <a:rPr lang="en-US" dirty="0" smtClean="0"/>
              <a:t>. </a:t>
            </a:r>
            <a:r>
              <a:rPr lang="en-US" dirty="0"/>
              <a:t>Consider Advice from NIH </a:t>
            </a:r>
            <a:r>
              <a:rPr lang="en-US" dirty="0" smtClean="0"/>
              <a:t>Staff</a:t>
            </a:r>
            <a:endParaRPr lang="en-US" dirty="0"/>
          </a:p>
        </p:txBody>
      </p:sp>
      <p:sp>
        <p:nvSpPr>
          <p:cNvPr id="3" name="Text Placeholder 2"/>
          <p:cNvSpPr>
            <a:spLocks noGrp="1"/>
          </p:cNvSpPr>
          <p:nvPr>
            <p:ph type="body" idx="1"/>
          </p:nvPr>
        </p:nvSpPr>
        <p:spPr>
          <a:xfrm>
            <a:off x="762000" y="895350"/>
            <a:ext cx="7547609" cy="2763684"/>
          </a:xfrm>
        </p:spPr>
        <p:txBody>
          <a:bodyPr>
            <a:normAutofit lnSpcReduction="10000"/>
          </a:bodyPr>
          <a:lstStyle/>
          <a:p>
            <a:pPr marL="457200" indent="-457200">
              <a:buClr>
                <a:srgbClr val="719500"/>
              </a:buClr>
              <a:buFont typeface="Arial" panose="020B0604020202020204" pitchFamily="34" charset="0"/>
              <a:buChar char="•"/>
            </a:pPr>
            <a:r>
              <a:rPr lang="en-US" sz="2200" b="0" dirty="0" smtClean="0">
                <a:solidFill>
                  <a:schemeClr val="tx1"/>
                </a:solidFill>
              </a:rPr>
              <a:t>Your sponsor needs to be an active/dynamic participant in your training. </a:t>
            </a:r>
          </a:p>
          <a:p>
            <a:pPr marL="457200" indent="-457200">
              <a:buClr>
                <a:srgbClr val="719500"/>
              </a:buClr>
              <a:buFont typeface="Arial" panose="020B0604020202020204" pitchFamily="34" charset="0"/>
              <a:buChar char="•"/>
            </a:pPr>
            <a:r>
              <a:rPr lang="en-US" sz="2200" b="0" dirty="0" smtClean="0">
                <a:solidFill>
                  <a:schemeClr val="tx1"/>
                </a:solidFill>
              </a:rPr>
              <a:t>Your grant should not just be a way of funding your sponsor’s research</a:t>
            </a:r>
          </a:p>
          <a:p>
            <a:pPr marL="457200" indent="-457200">
              <a:buClr>
                <a:srgbClr val="719500"/>
              </a:buClr>
              <a:buFont typeface="Arial" panose="020B0604020202020204" pitchFamily="34" charset="0"/>
              <a:buChar char="•"/>
            </a:pPr>
            <a:r>
              <a:rPr lang="en-US" sz="2200" b="0" dirty="0" smtClean="0">
                <a:solidFill>
                  <a:schemeClr val="tx1"/>
                </a:solidFill>
              </a:rPr>
              <a:t>Your efforts should show some uniqueness or individualized component to them</a:t>
            </a:r>
          </a:p>
          <a:p>
            <a:pPr marL="457200" indent="-457200">
              <a:buClr>
                <a:srgbClr val="719500"/>
              </a:buClr>
              <a:buFont typeface="Arial" panose="020B0604020202020204" pitchFamily="34" charset="0"/>
              <a:buChar char="•"/>
            </a:pPr>
            <a:r>
              <a:rPr lang="en-US" sz="2200" b="0" dirty="0" smtClean="0">
                <a:solidFill>
                  <a:schemeClr val="tx1"/>
                </a:solidFill>
              </a:rPr>
              <a:t>But your research should be related to your sponsor’s research.</a:t>
            </a:r>
          </a:p>
          <a:p>
            <a:pPr marL="457200" indent="-457200">
              <a:buClr>
                <a:srgbClr val="719500"/>
              </a:buClr>
              <a:buFont typeface="Arial" panose="020B0604020202020204" pitchFamily="34" charset="0"/>
              <a:buChar char="•"/>
            </a:pPr>
            <a:endParaRPr lang="en-US" sz="2200" b="0" dirty="0">
              <a:solidFill>
                <a:schemeClr val="tx1"/>
              </a:solidFill>
            </a:endParaRPr>
          </a:p>
        </p:txBody>
      </p:sp>
      <p:sp>
        <p:nvSpPr>
          <p:cNvPr id="4" name="object 3" descr="An image of an arrow that hit the center of a target."/>
          <p:cNvSpPr/>
          <p:nvPr/>
        </p:nvSpPr>
        <p:spPr>
          <a:xfrm>
            <a:off x="7004050" y="3195637"/>
            <a:ext cx="1758950" cy="1319213"/>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40110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571500"/>
          </a:xfrm>
        </p:spPr>
        <p:txBody>
          <a:bodyPr>
            <a:normAutofit/>
          </a:bodyPr>
          <a:lstStyle/>
          <a:p>
            <a:r>
              <a:rPr lang="en-US" sz="2500" dirty="0" smtClean="0"/>
              <a:t>More Advice </a:t>
            </a:r>
            <a:r>
              <a:rPr lang="en-US" sz="2500" dirty="0"/>
              <a:t>from NIH Staff</a:t>
            </a:r>
          </a:p>
        </p:txBody>
      </p:sp>
      <p:sp>
        <p:nvSpPr>
          <p:cNvPr id="3" name="Content Placeholder 2"/>
          <p:cNvSpPr>
            <a:spLocks noGrp="1"/>
          </p:cNvSpPr>
          <p:nvPr>
            <p:ph idx="1"/>
          </p:nvPr>
        </p:nvSpPr>
        <p:spPr/>
        <p:txBody>
          <a:bodyPr>
            <a:normAutofit/>
          </a:bodyPr>
          <a:lstStyle/>
          <a:p>
            <a:r>
              <a:rPr lang="en-US" dirty="0" smtClean="0"/>
              <a:t>Don’t just say what you’ve done. Say how it fits into the bigger picture.</a:t>
            </a:r>
          </a:p>
          <a:p>
            <a:r>
              <a:rPr lang="en-US" dirty="0" smtClean="0"/>
              <a:t>Emphasize how you’re going to fill gaps in your expertise, add to your tool set</a:t>
            </a:r>
            <a:r>
              <a:rPr lang="en-US" smtClean="0"/>
              <a:t>, and explore </a:t>
            </a:r>
            <a:r>
              <a:rPr lang="en-US" dirty="0" smtClean="0"/>
              <a:t>different approaches or different problems. </a:t>
            </a:r>
          </a:p>
          <a:p>
            <a:r>
              <a:rPr lang="en-US" dirty="0" smtClean="0"/>
              <a:t>Be upfront about any flaws and how you’re going                   to address them.  </a:t>
            </a:r>
          </a:p>
          <a:p>
            <a:endParaRPr lang="en-US" dirty="0"/>
          </a:p>
        </p:txBody>
      </p:sp>
      <p:sp>
        <p:nvSpPr>
          <p:cNvPr id="4" name="object 3" descr="An image of an arrow that hit the center of a target."/>
          <p:cNvSpPr/>
          <p:nvPr/>
        </p:nvSpPr>
        <p:spPr>
          <a:xfrm>
            <a:off x="7004050" y="3195637"/>
            <a:ext cx="1758950" cy="1319213"/>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63327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an image of the Internet home page for the NIH Office of Extramural Research."/>
          <p:cNvSpPr/>
          <p:nvPr/>
        </p:nvSpPr>
        <p:spPr>
          <a:xfrm>
            <a:off x="5399152" y="2667953"/>
            <a:ext cx="2775585" cy="1389697"/>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758748" y="3027274"/>
            <a:ext cx="4380230" cy="774571"/>
          </a:xfrm>
          <a:prstGeom prst="rect">
            <a:avLst/>
          </a:prstGeom>
        </p:spPr>
        <p:txBody>
          <a:bodyPr vert="horz" wrap="square" lIns="0" tIns="0" rIns="0" bIns="0" rtlCol="0">
            <a:spAutoFit/>
          </a:bodyPr>
          <a:lstStyle/>
          <a:p>
            <a:pPr marL="12700">
              <a:lnSpc>
                <a:spcPct val="100000"/>
              </a:lnSpc>
            </a:pPr>
            <a:r>
              <a:rPr sz="2100" b="1" dirty="0">
                <a:solidFill>
                  <a:srgbClr val="66A900"/>
                </a:solidFill>
                <a:latin typeface="Arial"/>
                <a:cs typeface="Arial"/>
              </a:rPr>
              <a:t>NIH</a:t>
            </a:r>
            <a:r>
              <a:rPr sz="2100" b="1" spc="-10" dirty="0">
                <a:solidFill>
                  <a:srgbClr val="66A900"/>
                </a:solidFill>
                <a:latin typeface="Arial"/>
                <a:cs typeface="Arial"/>
              </a:rPr>
              <a:t> </a:t>
            </a:r>
            <a:r>
              <a:rPr sz="2100" b="1" dirty="0">
                <a:solidFill>
                  <a:srgbClr val="66A900"/>
                </a:solidFill>
                <a:latin typeface="Arial"/>
                <a:cs typeface="Arial"/>
              </a:rPr>
              <a:t>Of</a:t>
            </a:r>
            <a:r>
              <a:rPr sz="2100" b="1" spc="-10" dirty="0">
                <a:solidFill>
                  <a:srgbClr val="66A900"/>
                </a:solidFill>
                <a:latin typeface="Arial"/>
                <a:cs typeface="Arial"/>
              </a:rPr>
              <a:t>f</a:t>
            </a:r>
            <a:r>
              <a:rPr sz="2100" b="1" dirty="0">
                <a:solidFill>
                  <a:srgbClr val="66A900"/>
                </a:solidFill>
                <a:latin typeface="Arial"/>
                <a:cs typeface="Arial"/>
              </a:rPr>
              <a:t>ice</a:t>
            </a:r>
            <a:r>
              <a:rPr sz="2100" b="1" spc="5" dirty="0">
                <a:solidFill>
                  <a:srgbClr val="66A900"/>
                </a:solidFill>
                <a:latin typeface="Arial"/>
                <a:cs typeface="Arial"/>
              </a:rPr>
              <a:t> </a:t>
            </a:r>
            <a:r>
              <a:rPr sz="2100" b="1" dirty="0">
                <a:solidFill>
                  <a:srgbClr val="66A900"/>
                </a:solidFill>
                <a:latin typeface="Arial"/>
                <a:cs typeface="Arial"/>
              </a:rPr>
              <a:t>of Ex</a:t>
            </a:r>
            <a:r>
              <a:rPr sz="2100" b="1" spc="-10" dirty="0">
                <a:solidFill>
                  <a:srgbClr val="66A900"/>
                </a:solidFill>
                <a:latin typeface="Arial"/>
                <a:cs typeface="Arial"/>
              </a:rPr>
              <a:t>t</a:t>
            </a:r>
            <a:r>
              <a:rPr sz="2100" b="1" dirty="0">
                <a:solidFill>
                  <a:srgbClr val="66A900"/>
                </a:solidFill>
                <a:latin typeface="Arial"/>
                <a:cs typeface="Arial"/>
              </a:rPr>
              <a:t>r</a:t>
            </a:r>
            <a:r>
              <a:rPr sz="2100" b="1" spc="-10" dirty="0">
                <a:solidFill>
                  <a:srgbClr val="66A900"/>
                </a:solidFill>
                <a:latin typeface="Arial"/>
                <a:cs typeface="Arial"/>
              </a:rPr>
              <a:t>a</a:t>
            </a:r>
            <a:r>
              <a:rPr sz="2100" b="1" dirty="0">
                <a:solidFill>
                  <a:srgbClr val="66A900"/>
                </a:solidFill>
                <a:latin typeface="Arial"/>
                <a:cs typeface="Arial"/>
              </a:rPr>
              <a:t>mural</a:t>
            </a:r>
            <a:r>
              <a:rPr sz="2100" b="1" spc="-10" dirty="0">
                <a:solidFill>
                  <a:srgbClr val="66A900"/>
                </a:solidFill>
                <a:latin typeface="Arial"/>
                <a:cs typeface="Arial"/>
              </a:rPr>
              <a:t> </a:t>
            </a:r>
            <a:r>
              <a:rPr sz="2100" b="1" dirty="0">
                <a:solidFill>
                  <a:srgbClr val="66A900"/>
                </a:solidFill>
                <a:latin typeface="Arial"/>
                <a:cs typeface="Arial"/>
              </a:rPr>
              <a:t>R</a:t>
            </a:r>
            <a:r>
              <a:rPr sz="2100" b="1" spc="-15" dirty="0">
                <a:solidFill>
                  <a:srgbClr val="66A900"/>
                </a:solidFill>
                <a:latin typeface="Arial"/>
                <a:cs typeface="Arial"/>
              </a:rPr>
              <a:t>e</a:t>
            </a:r>
            <a:r>
              <a:rPr sz="2100" b="1" dirty="0">
                <a:solidFill>
                  <a:srgbClr val="66A900"/>
                </a:solidFill>
                <a:latin typeface="Arial"/>
                <a:cs typeface="Arial"/>
              </a:rPr>
              <a:t>s</a:t>
            </a:r>
            <a:r>
              <a:rPr sz="2100" b="1" spc="-15" dirty="0">
                <a:solidFill>
                  <a:srgbClr val="66A900"/>
                </a:solidFill>
                <a:latin typeface="Arial"/>
                <a:cs typeface="Arial"/>
              </a:rPr>
              <a:t>e</a:t>
            </a:r>
            <a:r>
              <a:rPr sz="2100" b="1" dirty="0">
                <a:solidFill>
                  <a:srgbClr val="66A900"/>
                </a:solidFill>
                <a:latin typeface="Arial"/>
                <a:cs typeface="Arial"/>
              </a:rPr>
              <a:t>a</a:t>
            </a:r>
            <a:r>
              <a:rPr sz="2100" b="1" spc="-10" dirty="0">
                <a:solidFill>
                  <a:srgbClr val="66A900"/>
                </a:solidFill>
                <a:latin typeface="Arial"/>
                <a:cs typeface="Arial"/>
              </a:rPr>
              <a:t>r</a:t>
            </a:r>
            <a:r>
              <a:rPr sz="2100" b="1" dirty="0">
                <a:solidFill>
                  <a:srgbClr val="66A900"/>
                </a:solidFill>
                <a:latin typeface="Arial"/>
                <a:cs typeface="Arial"/>
              </a:rPr>
              <a:t>ch</a:t>
            </a:r>
            <a:endParaRPr sz="2100">
              <a:latin typeface="Arial"/>
              <a:cs typeface="Arial"/>
            </a:endParaRPr>
          </a:p>
          <a:p>
            <a:pPr marL="12700">
              <a:lnSpc>
                <a:spcPct val="100000"/>
              </a:lnSpc>
              <a:spcBef>
                <a:spcPts val="960"/>
              </a:spcBef>
            </a:pPr>
            <a:r>
              <a:rPr sz="2100" b="1" dirty="0">
                <a:latin typeface="Arial"/>
                <a:cs typeface="Arial"/>
                <a:hlinkClick r:id="rId4"/>
              </a:rPr>
              <a:t>http</a:t>
            </a:r>
            <a:r>
              <a:rPr sz="2100" b="1" spc="-10" dirty="0">
                <a:latin typeface="Arial"/>
                <a:cs typeface="Arial"/>
                <a:hlinkClick r:id="rId4"/>
              </a:rPr>
              <a:t>:</a:t>
            </a:r>
            <a:r>
              <a:rPr sz="2100" b="1" dirty="0">
                <a:latin typeface="Arial"/>
                <a:cs typeface="Arial"/>
                <a:hlinkClick r:id="rId4"/>
              </a:rPr>
              <a:t>/</a:t>
            </a:r>
            <a:r>
              <a:rPr sz="2100" b="1" spc="5" dirty="0">
                <a:latin typeface="Arial"/>
                <a:cs typeface="Arial"/>
                <a:hlinkClick r:id="rId4"/>
              </a:rPr>
              <a:t>/</a:t>
            </a:r>
            <a:r>
              <a:rPr sz="2100" b="1" dirty="0">
                <a:latin typeface="Arial"/>
                <a:cs typeface="Arial"/>
                <a:hlinkClick r:id="rId4"/>
              </a:rPr>
              <a:t>grant</a:t>
            </a:r>
            <a:r>
              <a:rPr sz="2100" b="1" spc="-15" dirty="0">
                <a:latin typeface="Arial"/>
                <a:cs typeface="Arial"/>
                <a:hlinkClick r:id="rId4"/>
              </a:rPr>
              <a:t>s</a:t>
            </a:r>
            <a:r>
              <a:rPr sz="2100" b="1" dirty="0">
                <a:latin typeface="Arial"/>
                <a:cs typeface="Arial"/>
                <a:hlinkClick r:id="rId4"/>
              </a:rPr>
              <a:t>.n</a:t>
            </a:r>
            <a:r>
              <a:rPr sz="2100" b="1" spc="5" dirty="0">
                <a:latin typeface="Arial"/>
                <a:cs typeface="Arial"/>
                <a:hlinkClick r:id="rId4"/>
              </a:rPr>
              <a:t>i</a:t>
            </a:r>
            <a:r>
              <a:rPr sz="2100" b="1" dirty="0">
                <a:latin typeface="Arial"/>
                <a:cs typeface="Arial"/>
                <a:hlinkClick r:id="rId4"/>
              </a:rPr>
              <a:t>h.gov/</a:t>
            </a:r>
            <a:endParaRPr sz="2100">
              <a:latin typeface="Arial"/>
              <a:cs typeface="Arial"/>
            </a:endParaRPr>
          </a:p>
        </p:txBody>
      </p:sp>
      <p:sp>
        <p:nvSpPr>
          <p:cNvPr id="5" name="object 5"/>
          <p:cNvSpPr txBox="1"/>
          <p:nvPr/>
        </p:nvSpPr>
        <p:spPr>
          <a:xfrm>
            <a:off x="758748" y="1375348"/>
            <a:ext cx="4084320" cy="774571"/>
          </a:xfrm>
          <a:prstGeom prst="rect">
            <a:avLst/>
          </a:prstGeom>
        </p:spPr>
        <p:txBody>
          <a:bodyPr vert="horz" wrap="square" lIns="0" tIns="0" rIns="0" bIns="0" rtlCol="0">
            <a:spAutoFit/>
          </a:bodyPr>
          <a:lstStyle/>
          <a:p>
            <a:pPr marL="12700">
              <a:lnSpc>
                <a:spcPct val="100000"/>
              </a:lnSpc>
            </a:pPr>
            <a:r>
              <a:rPr sz="2100" b="1" dirty="0">
                <a:solidFill>
                  <a:srgbClr val="66A900"/>
                </a:solidFill>
                <a:latin typeface="Arial"/>
                <a:cs typeface="Arial"/>
              </a:rPr>
              <a:t>NIH C</a:t>
            </a:r>
            <a:r>
              <a:rPr sz="2100" b="1" spc="-10" dirty="0">
                <a:solidFill>
                  <a:srgbClr val="66A900"/>
                </a:solidFill>
                <a:latin typeface="Arial"/>
                <a:cs typeface="Arial"/>
              </a:rPr>
              <a:t>e</a:t>
            </a:r>
            <a:r>
              <a:rPr sz="2100" b="1" dirty="0">
                <a:solidFill>
                  <a:srgbClr val="66A900"/>
                </a:solidFill>
                <a:latin typeface="Arial"/>
                <a:cs typeface="Arial"/>
              </a:rPr>
              <a:t>nter</a:t>
            </a:r>
            <a:r>
              <a:rPr sz="2100" b="1" spc="-10" dirty="0">
                <a:solidFill>
                  <a:srgbClr val="66A900"/>
                </a:solidFill>
                <a:latin typeface="Arial"/>
                <a:cs typeface="Arial"/>
              </a:rPr>
              <a:t> </a:t>
            </a:r>
            <a:r>
              <a:rPr sz="2100" b="1" dirty="0">
                <a:solidFill>
                  <a:srgbClr val="66A900"/>
                </a:solidFill>
                <a:latin typeface="Arial"/>
                <a:cs typeface="Arial"/>
              </a:rPr>
              <a:t>for </a:t>
            </a:r>
            <a:r>
              <a:rPr sz="2100" b="1" spc="5" dirty="0">
                <a:solidFill>
                  <a:srgbClr val="66A900"/>
                </a:solidFill>
                <a:latin typeface="Arial"/>
                <a:cs typeface="Arial"/>
              </a:rPr>
              <a:t>S</a:t>
            </a:r>
            <a:r>
              <a:rPr sz="2100" b="1" dirty="0">
                <a:solidFill>
                  <a:srgbClr val="66A900"/>
                </a:solidFill>
                <a:latin typeface="Arial"/>
                <a:cs typeface="Arial"/>
              </a:rPr>
              <a:t>cientific R</a:t>
            </a:r>
            <a:r>
              <a:rPr sz="2100" b="1" spc="-10" dirty="0">
                <a:solidFill>
                  <a:srgbClr val="66A900"/>
                </a:solidFill>
                <a:latin typeface="Arial"/>
                <a:cs typeface="Arial"/>
              </a:rPr>
              <a:t>e</a:t>
            </a:r>
            <a:r>
              <a:rPr sz="2100" b="1" dirty="0">
                <a:solidFill>
                  <a:srgbClr val="66A900"/>
                </a:solidFill>
                <a:latin typeface="Arial"/>
                <a:cs typeface="Arial"/>
              </a:rPr>
              <a:t>view</a:t>
            </a:r>
            <a:endParaRPr sz="2100">
              <a:latin typeface="Arial"/>
              <a:cs typeface="Arial"/>
            </a:endParaRPr>
          </a:p>
          <a:p>
            <a:pPr marL="12700">
              <a:lnSpc>
                <a:spcPct val="100000"/>
              </a:lnSpc>
              <a:spcBef>
                <a:spcPts val="960"/>
              </a:spcBef>
            </a:pPr>
            <a:r>
              <a:rPr sz="2100" b="1" dirty="0">
                <a:latin typeface="Arial"/>
                <a:cs typeface="Arial"/>
                <a:hlinkClick r:id="rId5"/>
              </a:rPr>
              <a:t>ht</a:t>
            </a:r>
            <a:r>
              <a:rPr sz="2100" b="1" spc="-10" dirty="0">
                <a:latin typeface="Arial"/>
                <a:cs typeface="Arial"/>
                <a:hlinkClick r:id="rId5"/>
              </a:rPr>
              <a:t>t</a:t>
            </a:r>
            <a:r>
              <a:rPr sz="2100" b="1" dirty="0">
                <a:latin typeface="Arial"/>
                <a:cs typeface="Arial"/>
                <a:hlinkClick r:id="rId5"/>
              </a:rPr>
              <a:t>p://</a:t>
            </a:r>
            <a:r>
              <a:rPr sz="2100" b="1" spc="30" dirty="0">
                <a:latin typeface="Arial"/>
                <a:cs typeface="Arial"/>
                <a:hlinkClick r:id="rId5"/>
              </a:rPr>
              <a:t>w</a:t>
            </a:r>
            <a:r>
              <a:rPr sz="2100" b="1" spc="5" dirty="0">
                <a:latin typeface="Arial"/>
                <a:cs typeface="Arial"/>
                <a:hlinkClick r:id="rId5"/>
              </a:rPr>
              <a:t>w</a:t>
            </a:r>
            <a:r>
              <a:rPr sz="2100" b="1" spc="-65" dirty="0">
                <a:latin typeface="Arial"/>
                <a:cs typeface="Arial"/>
                <a:hlinkClick r:id="rId5"/>
              </a:rPr>
              <a:t>w</a:t>
            </a:r>
            <a:r>
              <a:rPr sz="2100" b="1" dirty="0">
                <a:latin typeface="Arial"/>
                <a:cs typeface="Arial"/>
                <a:hlinkClick r:id="rId5"/>
              </a:rPr>
              <a:t>.c</a:t>
            </a:r>
            <a:r>
              <a:rPr sz="2100" b="1" spc="-10" dirty="0">
                <a:latin typeface="Arial"/>
                <a:cs typeface="Arial"/>
                <a:hlinkClick r:id="rId5"/>
              </a:rPr>
              <a:t>s</a:t>
            </a:r>
            <a:r>
              <a:rPr sz="2100" b="1" spc="-125" dirty="0">
                <a:latin typeface="Arial"/>
                <a:cs typeface="Arial"/>
                <a:hlinkClick r:id="rId5"/>
              </a:rPr>
              <a:t>r</a:t>
            </a:r>
            <a:r>
              <a:rPr sz="2100" b="1" dirty="0">
                <a:latin typeface="Arial"/>
                <a:cs typeface="Arial"/>
                <a:hlinkClick r:id="rId5"/>
              </a:rPr>
              <a:t>.nih.gov</a:t>
            </a:r>
            <a:endParaRPr sz="2100">
              <a:latin typeface="Arial"/>
              <a:cs typeface="Arial"/>
            </a:endParaRPr>
          </a:p>
        </p:txBody>
      </p:sp>
      <p:sp>
        <p:nvSpPr>
          <p:cNvPr id="6" name="object 6"/>
          <p:cNvSpPr txBox="1">
            <a:spLocks noGrp="1"/>
          </p:cNvSpPr>
          <p:nvPr>
            <p:ph type="title"/>
          </p:nvPr>
        </p:nvSpPr>
        <p:spPr>
          <a:prstGeom prst="rect">
            <a:avLst/>
          </a:prstGeom>
        </p:spPr>
        <p:txBody>
          <a:bodyPr vert="horz" wrap="square" lIns="0" tIns="168329" rIns="0" bIns="0" rtlCol="0">
            <a:spAutoFit/>
          </a:bodyPr>
          <a:lstStyle/>
          <a:p>
            <a:pPr marL="12700">
              <a:lnSpc>
                <a:spcPct val="100000"/>
              </a:lnSpc>
            </a:pPr>
            <a:r>
              <a:rPr sz="2600" dirty="0"/>
              <a:t>K</a:t>
            </a:r>
            <a:r>
              <a:rPr sz="2600" spc="5" dirty="0"/>
              <a:t>e</a:t>
            </a:r>
            <a:r>
              <a:rPr sz="2600" dirty="0"/>
              <a:t>y</a:t>
            </a:r>
            <a:r>
              <a:rPr sz="2600" spc="-15" dirty="0"/>
              <a:t> </a:t>
            </a:r>
            <a:r>
              <a:rPr sz="2600" dirty="0"/>
              <a:t>NIH R</a:t>
            </a:r>
            <a:r>
              <a:rPr sz="2600" spc="5" dirty="0"/>
              <a:t>e</a:t>
            </a:r>
            <a:r>
              <a:rPr sz="2600" dirty="0"/>
              <a:t>view</a:t>
            </a:r>
            <a:r>
              <a:rPr sz="2600" spc="-10" dirty="0"/>
              <a:t> </a:t>
            </a:r>
            <a:r>
              <a:rPr sz="2600" dirty="0"/>
              <a:t>a</a:t>
            </a:r>
            <a:r>
              <a:rPr sz="2600" spc="5" dirty="0"/>
              <a:t>n</a:t>
            </a:r>
            <a:r>
              <a:rPr sz="2600" dirty="0"/>
              <a:t>d</a:t>
            </a:r>
            <a:r>
              <a:rPr sz="2600" spc="-10" dirty="0"/>
              <a:t> </a:t>
            </a:r>
            <a:r>
              <a:rPr sz="2600" dirty="0"/>
              <a:t>Grants</a:t>
            </a:r>
            <a:r>
              <a:rPr sz="2600" spc="-10" dirty="0"/>
              <a:t> </a:t>
            </a:r>
            <a:r>
              <a:rPr sz="2600" spc="-50" dirty="0"/>
              <a:t>W</a:t>
            </a:r>
            <a:r>
              <a:rPr sz="2600" dirty="0"/>
              <a:t>eb</a:t>
            </a:r>
            <a:r>
              <a:rPr sz="2600" spc="-10" dirty="0"/>
              <a:t> </a:t>
            </a:r>
            <a:r>
              <a:rPr sz="2600" dirty="0"/>
              <a:t>Sites</a:t>
            </a:r>
            <a:endParaRPr sz="2600"/>
          </a:p>
        </p:txBody>
      </p:sp>
      <p:pic>
        <p:nvPicPr>
          <p:cNvPr id="2050" name="Picture 2" descr="An image of CSR Internet homep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9152" y="1085334"/>
            <a:ext cx="2775585" cy="1451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8544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914400" y="1123950"/>
            <a:ext cx="7772400" cy="2831544"/>
          </a:xfrm>
          <a:prstGeom prst="rect">
            <a:avLst/>
          </a:prstGeom>
        </p:spPr>
        <p:txBody>
          <a:bodyPr vert="horz" wrap="square" lIns="0" tIns="0" rIns="0" bIns="0" rtlCol="0">
            <a:spAutoFit/>
          </a:bodyPr>
          <a:lstStyle/>
          <a:p>
            <a:pPr marL="17660" indent="0">
              <a:lnSpc>
                <a:spcPct val="100000"/>
              </a:lnSpc>
              <a:buNone/>
            </a:pPr>
            <a:r>
              <a:rPr sz="2000" b="1" dirty="0">
                <a:solidFill>
                  <a:srgbClr val="719500"/>
                </a:solidFill>
              </a:rPr>
              <a:t>B</a:t>
            </a:r>
            <a:r>
              <a:rPr sz="2000" b="1" spc="5" dirty="0">
                <a:solidFill>
                  <a:srgbClr val="719500"/>
                </a:solidFill>
              </a:rPr>
              <a:t>e</a:t>
            </a:r>
            <a:r>
              <a:rPr sz="2000" b="1" dirty="0">
                <a:solidFill>
                  <a:srgbClr val="719500"/>
                </a:solidFill>
              </a:rPr>
              <a:t>fore</a:t>
            </a:r>
            <a:r>
              <a:rPr sz="2000" b="1" spc="-65" dirty="0">
                <a:solidFill>
                  <a:srgbClr val="719500"/>
                </a:solidFill>
              </a:rPr>
              <a:t> </a:t>
            </a:r>
            <a:r>
              <a:rPr sz="2000" b="1" spc="-190" dirty="0">
                <a:solidFill>
                  <a:srgbClr val="719500"/>
                </a:solidFill>
              </a:rPr>
              <a:t>Y</a:t>
            </a:r>
            <a:r>
              <a:rPr sz="2000" b="1" dirty="0">
                <a:solidFill>
                  <a:srgbClr val="719500"/>
                </a:solidFill>
              </a:rPr>
              <a:t>ou</a:t>
            </a:r>
            <a:r>
              <a:rPr sz="2000" b="1" spc="-10" dirty="0">
                <a:solidFill>
                  <a:srgbClr val="719500"/>
                </a:solidFill>
              </a:rPr>
              <a:t> </a:t>
            </a:r>
            <a:r>
              <a:rPr sz="2000" b="1" dirty="0">
                <a:solidFill>
                  <a:srgbClr val="719500"/>
                </a:solidFill>
              </a:rPr>
              <a:t>S</a:t>
            </a:r>
            <a:r>
              <a:rPr sz="2000" b="1" spc="5" dirty="0">
                <a:solidFill>
                  <a:srgbClr val="719500"/>
                </a:solidFill>
              </a:rPr>
              <a:t>u</a:t>
            </a:r>
            <a:r>
              <a:rPr sz="2000" b="1" dirty="0">
                <a:solidFill>
                  <a:srgbClr val="719500"/>
                </a:solidFill>
              </a:rPr>
              <a:t>bmit</a:t>
            </a:r>
            <a:r>
              <a:rPr sz="2000" b="1" spc="-65" dirty="0">
                <a:solidFill>
                  <a:srgbClr val="719500"/>
                </a:solidFill>
              </a:rPr>
              <a:t> </a:t>
            </a:r>
            <a:r>
              <a:rPr sz="2000" b="1" spc="-190" dirty="0">
                <a:solidFill>
                  <a:srgbClr val="719500"/>
                </a:solidFill>
              </a:rPr>
              <a:t>Y</a:t>
            </a:r>
            <a:r>
              <a:rPr sz="2000" b="1" dirty="0">
                <a:solidFill>
                  <a:srgbClr val="719500"/>
                </a:solidFill>
              </a:rPr>
              <a:t>o</a:t>
            </a:r>
            <a:r>
              <a:rPr sz="2000" b="1" spc="5" dirty="0">
                <a:solidFill>
                  <a:srgbClr val="719500"/>
                </a:solidFill>
              </a:rPr>
              <a:t>u</a:t>
            </a:r>
            <a:r>
              <a:rPr sz="2000" b="1" dirty="0">
                <a:solidFill>
                  <a:srgbClr val="719500"/>
                </a:solidFill>
              </a:rPr>
              <a:t>r</a:t>
            </a:r>
            <a:r>
              <a:rPr sz="2000" b="1" spc="-120" dirty="0">
                <a:solidFill>
                  <a:srgbClr val="719500"/>
                </a:solidFill>
              </a:rPr>
              <a:t> </a:t>
            </a:r>
            <a:r>
              <a:rPr sz="2000" b="1" dirty="0">
                <a:solidFill>
                  <a:srgbClr val="719500"/>
                </a:solidFill>
              </a:rPr>
              <a:t>A</a:t>
            </a:r>
            <a:r>
              <a:rPr sz="2000" b="1" spc="5" dirty="0">
                <a:solidFill>
                  <a:srgbClr val="719500"/>
                </a:solidFill>
              </a:rPr>
              <a:t>p</a:t>
            </a:r>
            <a:r>
              <a:rPr sz="2000" b="1" dirty="0">
                <a:solidFill>
                  <a:srgbClr val="719500"/>
                </a:solidFill>
              </a:rPr>
              <a:t>plication</a:t>
            </a:r>
          </a:p>
          <a:p>
            <a:pPr marL="702945" indent="-342900">
              <a:lnSpc>
                <a:spcPct val="100000"/>
              </a:lnSpc>
              <a:buClr>
                <a:srgbClr val="709400"/>
              </a:buClr>
              <a:buFont typeface="Arial"/>
              <a:buChar char="•"/>
              <a:tabLst>
                <a:tab pos="702945" algn="l"/>
              </a:tabLst>
            </a:pPr>
            <a:r>
              <a:rPr sz="2000" b="0" dirty="0">
                <a:solidFill>
                  <a:srgbClr val="000000"/>
                </a:solidFill>
                <a:latin typeface="Arial"/>
                <a:cs typeface="Arial"/>
              </a:rPr>
              <a:t>A</a:t>
            </a:r>
            <a:r>
              <a:rPr sz="2000" b="0" spc="-150" dirty="0">
                <a:solidFill>
                  <a:srgbClr val="000000"/>
                </a:solidFill>
                <a:latin typeface="Arial"/>
                <a:cs typeface="Arial"/>
              </a:rPr>
              <a:t> </a:t>
            </a:r>
            <a:r>
              <a:rPr sz="2000" b="0" dirty="0">
                <a:solidFill>
                  <a:srgbClr val="000000"/>
                </a:solidFill>
                <a:latin typeface="Arial"/>
                <a:cs typeface="Arial"/>
              </a:rPr>
              <a:t>Program</a:t>
            </a:r>
            <a:r>
              <a:rPr sz="2000" b="0" spc="-15" dirty="0">
                <a:solidFill>
                  <a:srgbClr val="000000"/>
                </a:solidFill>
                <a:latin typeface="Arial"/>
                <a:cs typeface="Arial"/>
              </a:rPr>
              <a:t> </a:t>
            </a:r>
            <a:r>
              <a:rPr sz="2000" b="0" dirty="0">
                <a:solidFill>
                  <a:srgbClr val="000000"/>
                </a:solidFill>
                <a:latin typeface="Arial"/>
                <a:cs typeface="Arial"/>
              </a:rPr>
              <a:t>O</a:t>
            </a:r>
            <a:r>
              <a:rPr sz="2000" b="0" spc="-55" dirty="0">
                <a:solidFill>
                  <a:srgbClr val="000000"/>
                </a:solidFill>
                <a:latin typeface="Arial"/>
                <a:cs typeface="Arial"/>
              </a:rPr>
              <a:t>f</a:t>
            </a:r>
            <a:r>
              <a:rPr sz="2000" b="0" dirty="0">
                <a:solidFill>
                  <a:srgbClr val="000000"/>
                </a:solidFill>
                <a:latin typeface="Arial"/>
                <a:cs typeface="Arial"/>
              </a:rPr>
              <a:t>ficer</a:t>
            </a:r>
            <a:r>
              <a:rPr sz="2000" b="0" spc="-10" dirty="0">
                <a:solidFill>
                  <a:srgbClr val="000000"/>
                </a:solidFill>
                <a:latin typeface="Arial"/>
                <a:cs typeface="Arial"/>
              </a:rPr>
              <a:t> </a:t>
            </a:r>
            <a:r>
              <a:rPr sz="2000" b="0" dirty="0">
                <a:solidFill>
                  <a:srgbClr val="000000"/>
                </a:solidFill>
                <a:latin typeface="Arial"/>
                <a:cs typeface="Arial"/>
              </a:rPr>
              <a:t>at </a:t>
            </a:r>
            <a:r>
              <a:rPr sz="2000" b="0" spc="5" dirty="0">
                <a:solidFill>
                  <a:srgbClr val="000000"/>
                </a:solidFill>
                <a:latin typeface="Arial"/>
                <a:cs typeface="Arial"/>
              </a:rPr>
              <a:t>a</a:t>
            </a:r>
            <a:r>
              <a:rPr sz="2000" b="0" dirty="0">
                <a:solidFill>
                  <a:srgbClr val="000000"/>
                </a:solidFill>
                <a:latin typeface="Arial"/>
                <a:cs typeface="Arial"/>
              </a:rPr>
              <a:t>n NIH</a:t>
            </a:r>
            <a:r>
              <a:rPr sz="2000" b="0" spc="-20" dirty="0">
                <a:solidFill>
                  <a:srgbClr val="000000"/>
                </a:solidFill>
                <a:latin typeface="Arial"/>
                <a:cs typeface="Arial"/>
              </a:rPr>
              <a:t> </a:t>
            </a:r>
            <a:r>
              <a:rPr sz="2000" b="0" dirty="0">
                <a:solidFill>
                  <a:srgbClr val="000000"/>
                </a:solidFill>
                <a:latin typeface="Arial"/>
                <a:cs typeface="Arial"/>
              </a:rPr>
              <a:t>Insti</a:t>
            </a:r>
            <a:r>
              <a:rPr sz="2000" b="0" spc="-10" dirty="0">
                <a:solidFill>
                  <a:srgbClr val="000000"/>
                </a:solidFill>
                <a:latin typeface="Arial"/>
                <a:cs typeface="Arial"/>
              </a:rPr>
              <a:t>t</a:t>
            </a:r>
            <a:r>
              <a:rPr sz="2000" b="0" dirty="0">
                <a:solidFill>
                  <a:srgbClr val="000000"/>
                </a:solidFill>
                <a:latin typeface="Arial"/>
                <a:cs typeface="Arial"/>
              </a:rPr>
              <a:t>ute</a:t>
            </a:r>
            <a:r>
              <a:rPr sz="2000" b="0" spc="5" dirty="0">
                <a:solidFill>
                  <a:srgbClr val="000000"/>
                </a:solidFill>
                <a:latin typeface="Arial"/>
                <a:cs typeface="Arial"/>
              </a:rPr>
              <a:t> </a:t>
            </a:r>
            <a:r>
              <a:rPr sz="2000" b="0" dirty="0">
                <a:solidFill>
                  <a:srgbClr val="000000"/>
                </a:solidFill>
                <a:latin typeface="Arial"/>
                <a:cs typeface="Arial"/>
              </a:rPr>
              <a:t>or Center</a:t>
            </a:r>
          </a:p>
          <a:p>
            <a:pPr marL="702945" indent="-342900">
              <a:lnSpc>
                <a:spcPct val="100000"/>
              </a:lnSpc>
              <a:buClr>
                <a:srgbClr val="709400"/>
              </a:buClr>
              <a:buFont typeface="Arial"/>
              <a:buChar char="•"/>
              <a:tabLst>
                <a:tab pos="702945" algn="l"/>
              </a:tabLst>
            </a:pPr>
            <a:r>
              <a:rPr sz="2000" b="0" dirty="0">
                <a:solidFill>
                  <a:srgbClr val="000000"/>
                </a:solidFill>
                <a:latin typeface="Arial"/>
                <a:cs typeface="Arial"/>
              </a:rPr>
              <a:t>S</a:t>
            </a:r>
            <a:r>
              <a:rPr sz="2000" b="0" spc="5" dirty="0">
                <a:solidFill>
                  <a:srgbClr val="000000"/>
                </a:solidFill>
                <a:latin typeface="Arial"/>
                <a:cs typeface="Arial"/>
              </a:rPr>
              <a:t>c</a:t>
            </a:r>
            <a:r>
              <a:rPr sz="2000" b="0" dirty="0">
                <a:solidFill>
                  <a:srgbClr val="000000"/>
                </a:solidFill>
                <a:latin typeface="Arial"/>
                <a:cs typeface="Arial"/>
              </a:rPr>
              <a:t>ientific</a:t>
            </a:r>
            <a:r>
              <a:rPr sz="2000" b="0" spc="-15" dirty="0">
                <a:solidFill>
                  <a:srgbClr val="000000"/>
                </a:solidFill>
                <a:latin typeface="Arial"/>
                <a:cs typeface="Arial"/>
              </a:rPr>
              <a:t> </a:t>
            </a:r>
            <a:r>
              <a:rPr sz="2000" b="0" dirty="0">
                <a:solidFill>
                  <a:srgbClr val="000000"/>
                </a:solidFill>
                <a:latin typeface="Arial"/>
                <a:cs typeface="Arial"/>
              </a:rPr>
              <a:t>R</a:t>
            </a:r>
            <a:r>
              <a:rPr sz="2000" b="0" spc="5" dirty="0">
                <a:solidFill>
                  <a:srgbClr val="000000"/>
                </a:solidFill>
                <a:latin typeface="Arial"/>
                <a:cs typeface="Arial"/>
              </a:rPr>
              <a:t>e</a:t>
            </a:r>
            <a:r>
              <a:rPr sz="2000" b="0" dirty="0">
                <a:solidFill>
                  <a:srgbClr val="000000"/>
                </a:solidFill>
                <a:latin typeface="Arial"/>
                <a:cs typeface="Arial"/>
              </a:rPr>
              <a:t>vi</a:t>
            </a:r>
            <a:r>
              <a:rPr sz="2000" b="0" spc="5" dirty="0">
                <a:solidFill>
                  <a:srgbClr val="000000"/>
                </a:solidFill>
                <a:latin typeface="Arial"/>
                <a:cs typeface="Arial"/>
              </a:rPr>
              <a:t>e</a:t>
            </a:r>
            <a:r>
              <a:rPr sz="2000" b="0" dirty="0">
                <a:solidFill>
                  <a:srgbClr val="000000"/>
                </a:solidFill>
                <a:latin typeface="Arial"/>
                <a:cs typeface="Arial"/>
              </a:rPr>
              <a:t>w</a:t>
            </a:r>
            <a:r>
              <a:rPr sz="2000" b="0" spc="-15" dirty="0">
                <a:solidFill>
                  <a:srgbClr val="000000"/>
                </a:solidFill>
                <a:latin typeface="Arial"/>
                <a:cs typeface="Arial"/>
              </a:rPr>
              <a:t> </a:t>
            </a:r>
            <a:r>
              <a:rPr sz="2000" b="0" dirty="0">
                <a:solidFill>
                  <a:srgbClr val="000000"/>
                </a:solidFill>
                <a:latin typeface="Arial"/>
                <a:cs typeface="Arial"/>
              </a:rPr>
              <a:t>O</a:t>
            </a:r>
            <a:r>
              <a:rPr sz="2000" b="0" spc="-50" dirty="0">
                <a:solidFill>
                  <a:srgbClr val="000000"/>
                </a:solidFill>
                <a:latin typeface="Arial"/>
                <a:cs typeface="Arial"/>
              </a:rPr>
              <a:t>f</a:t>
            </a:r>
            <a:r>
              <a:rPr sz="2000" b="0" dirty="0">
                <a:solidFill>
                  <a:srgbClr val="000000"/>
                </a:solidFill>
                <a:latin typeface="Arial"/>
                <a:cs typeface="Arial"/>
              </a:rPr>
              <a:t>ficer</a:t>
            </a:r>
          </a:p>
          <a:p>
            <a:pPr marL="347345">
              <a:lnSpc>
                <a:spcPct val="100000"/>
              </a:lnSpc>
              <a:spcBef>
                <a:spcPts val="15"/>
              </a:spcBef>
              <a:buClr>
                <a:srgbClr val="709400"/>
              </a:buClr>
              <a:buFont typeface="Arial"/>
              <a:buChar char="•"/>
            </a:pPr>
            <a:endParaRPr lang="en-US" sz="500" dirty="0" smtClean="0">
              <a:latin typeface="Times New Roman"/>
              <a:cs typeface="Times New Roman"/>
            </a:endParaRPr>
          </a:p>
          <a:p>
            <a:pPr marL="347345">
              <a:lnSpc>
                <a:spcPct val="100000"/>
              </a:lnSpc>
              <a:spcBef>
                <a:spcPts val="15"/>
              </a:spcBef>
              <a:buClr>
                <a:srgbClr val="709400"/>
              </a:buClr>
              <a:buFont typeface="Arial"/>
              <a:buChar char="•"/>
            </a:pPr>
            <a:endParaRPr sz="500" dirty="0">
              <a:latin typeface="Times New Roman"/>
              <a:cs typeface="Times New Roman"/>
            </a:endParaRPr>
          </a:p>
          <a:p>
            <a:pPr marL="17660" indent="0">
              <a:lnSpc>
                <a:spcPct val="100000"/>
              </a:lnSpc>
              <a:buNone/>
            </a:pPr>
            <a:r>
              <a:rPr sz="2000" b="1" dirty="0">
                <a:solidFill>
                  <a:srgbClr val="719500"/>
                </a:solidFill>
              </a:rPr>
              <a:t>After</a:t>
            </a:r>
            <a:r>
              <a:rPr sz="2000" b="1" spc="-55" dirty="0">
                <a:solidFill>
                  <a:srgbClr val="719500"/>
                </a:solidFill>
              </a:rPr>
              <a:t> </a:t>
            </a:r>
            <a:r>
              <a:rPr sz="2000" b="1" spc="-190" dirty="0">
                <a:solidFill>
                  <a:srgbClr val="719500"/>
                </a:solidFill>
              </a:rPr>
              <a:t>Y</a:t>
            </a:r>
            <a:r>
              <a:rPr sz="2000" b="1" dirty="0">
                <a:solidFill>
                  <a:srgbClr val="719500"/>
                </a:solidFill>
              </a:rPr>
              <a:t>ou</a:t>
            </a:r>
            <a:r>
              <a:rPr sz="2000" b="1" spc="-20" dirty="0">
                <a:solidFill>
                  <a:srgbClr val="719500"/>
                </a:solidFill>
              </a:rPr>
              <a:t> </a:t>
            </a:r>
            <a:r>
              <a:rPr sz="2000" b="1" dirty="0">
                <a:solidFill>
                  <a:srgbClr val="719500"/>
                </a:solidFill>
              </a:rPr>
              <a:t>S</a:t>
            </a:r>
            <a:r>
              <a:rPr sz="2000" b="1" spc="5" dirty="0">
                <a:solidFill>
                  <a:srgbClr val="719500"/>
                </a:solidFill>
              </a:rPr>
              <a:t>u</a:t>
            </a:r>
            <a:r>
              <a:rPr sz="2000" b="1" dirty="0">
                <a:solidFill>
                  <a:srgbClr val="719500"/>
                </a:solidFill>
              </a:rPr>
              <a:t>bmit</a:t>
            </a:r>
          </a:p>
          <a:p>
            <a:pPr marL="702945" indent="-342900">
              <a:lnSpc>
                <a:spcPct val="100000"/>
              </a:lnSpc>
              <a:buClr>
                <a:srgbClr val="709400"/>
              </a:buClr>
              <a:buFont typeface="Arial"/>
              <a:buChar char="•"/>
              <a:tabLst>
                <a:tab pos="702945" algn="l"/>
              </a:tabLst>
            </a:pPr>
            <a:r>
              <a:rPr sz="2000" b="0" spc="-240" dirty="0">
                <a:solidFill>
                  <a:srgbClr val="000000"/>
                </a:solidFill>
                <a:latin typeface="Arial"/>
                <a:cs typeface="Arial"/>
              </a:rPr>
              <a:t>Y</a:t>
            </a:r>
            <a:r>
              <a:rPr sz="2000" b="0" dirty="0">
                <a:solidFill>
                  <a:srgbClr val="000000"/>
                </a:solidFill>
                <a:latin typeface="Arial"/>
                <a:cs typeface="Arial"/>
              </a:rPr>
              <a:t>o</a:t>
            </a:r>
            <a:r>
              <a:rPr sz="2000" b="0" spc="5" dirty="0">
                <a:solidFill>
                  <a:srgbClr val="000000"/>
                </a:solidFill>
                <a:latin typeface="Arial"/>
                <a:cs typeface="Arial"/>
              </a:rPr>
              <a:t>u</a:t>
            </a:r>
            <a:r>
              <a:rPr sz="2000" b="0" dirty="0">
                <a:solidFill>
                  <a:srgbClr val="000000"/>
                </a:solidFill>
                <a:latin typeface="Arial"/>
                <a:cs typeface="Arial"/>
              </a:rPr>
              <a:t>r</a:t>
            </a:r>
            <a:r>
              <a:rPr sz="2000" b="0" spc="-5" dirty="0">
                <a:solidFill>
                  <a:srgbClr val="000000"/>
                </a:solidFill>
                <a:latin typeface="Arial"/>
                <a:cs typeface="Arial"/>
              </a:rPr>
              <a:t> </a:t>
            </a:r>
            <a:r>
              <a:rPr sz="2000" b="0" dirty="0">
                <a:solidFill>
                  <a:srgbClr val="000000"/>
                </a:solidFill>
                <a:latin typeface="Arial"/>
                <a:cs typeface="Arial"/>
              </a:rPr>
              <a:t>S</a:t>
            </a:r>
            <a:r>
              <a:rPr sz="2000" b="0" spc="5" dirty="0">
                <a:solidFill>
                  <a:srgbClr val="000000"/>
                </a:solidFill>
                <a:latin typeface="Arial"/>
                <a:cs typeface="Arial"/>
              </a:rPr>
              <a:t>c</a:t>
            </a:r>
            <a:r>
              <a:rPr sz="2000" b="0" dirty="0">
                <a:solidFill>
                  <a:srgbClr val="000000"/>
                </a:solidFill>
                <a:latin typeface="Arial"/>
                <a:cs typeface="Arial"/>
              </a:rPr>
              <a:t>ientific</a:t>
            </a:r>
            <a:r>
              <a:rPr sz="2000" b="0" spc="-15" dirty="0">
                <a:solidFill>
                  <a:srgbClr val="000000"/>
                </a:solidFill>
                <a:latin typeface="Arial"/>
                <a:cs typeface="Arial"/>
              </a:rPr>
              <a:t> </a:t>
            </a:r>
            <a:r>
              <a:rPr sz="2000" b="0" dirty="0">
                <a:solidFill>
                  <a:srgbClr val="000000"/>
                </a:solidFill>
                <a:latin typeface="Arial"/>
                <a:cs typeface="Arial"/>
              </a:rPr>
              <a:t>R</a:t>
            </a:r>
            <a:r>
              <a:rPr sz="2000" b="0" spc="5" dirty="0">
                <a:solidFill>
                  <a:srgbClr val="000000"/>
                </a:solidFill>
                <a:latin typeface="Arial"/>
                <a:cs typeface="Arial"/>
              </a:rPr>
              <a:t>e</a:t>
            </a:r>
            <a:r>
              <a:rPr sz="2000" b="0" dirty="0">
                <a:solidFill>
                  <a:srgbClr val="000000"/>
                </a:solidFill>
                <a:latin typeface="Arial"/>
                <a:cs typeface="Arial"/>
              </a:rPr>
              <a:t>vi</a:t>
            </a:r>
            <a:r>
              <a:rPr sz="2000" b="0" spc="5" dirty="0">
                <a:solidFill>
                  <a:srgbClr val="000000"/>
                </a:solidFill>
                <a:latin typeface="Arial"/>
                <a:cs typeface="Arial"/>
              </a:rPr>
              <a:t>e</a:t>
            </a:r>
            <a:r>
              <a:rPr sz="2000" b="0" dirty="0">
                <a:solidFill>
                  <a:srgbClr val="000000"/>
                </a:solidFill>
                <a:latin typeface="Arial"/>
                <a:cs typeface="Arial"/>
              </a:rPr>
              <a:t>w</a:t>
            </a:r>
            <a:r>
              <a:rPr sz="2000" b="0" spc="-15" dirty="0">
                <a:solidFill>
                  <a:srgbClr val="000000"/>
                </a:solidFill>
                <a:latin typeface="Arial"/>
                <a:cs typeface="Arial"/>
              </a:rPr>
              <a:t> </a:t>
            </a:r>
            <a:r>
              <a:rPr sz="2000" b="0" dirty="0">
                <a:solidFill>
                  <a:srgbClr val="000000"/>
                </a:solidFill>
                <a:latin typeface="Arial"/>
                <a:cs typeface="Arial"/>
              </a:rPr>
              <a:t>O</a:t>
            </a:r>
            <a:r>
              <a:rPr sz="2000" b="0" spc="-50" dirty="0">
                <a:solidFill>
                  <a:srgbClr val="000000"/>
                </a:solidFill>
                <a:latin typeface="Arial"/>
                <a:cs typeface="Arial"/>
              </a:rPr>
              <a:t>f</a:t>
            </a:r>
            <a:r>
              <a:rPr sz="2000" b="0" dirty="0">
                <a:solidFill>
                  <a:srgbClr val="000000"/>
                </a:solidFill>
                <a:latin typeface="Arial"/>
                <a:cs typeface="Arial"/>
              </a:rPr>
              <a:t>ficer</a:t>
            </a:r>
          </a:p>
          <a:p>
            <a:pPr marL="347345">
              <a:lnSpc>
                <a:spcPct val="100000"/>
              </a:lnSpc>
              <a:spcBef>
                <a:spcPts val="15"/>
              </a:spcBef>
              <a:buClr>
                <a:srgbClr val="709400"/>
              </a:buClr>
              <a:buFont typeface="Arial"/>
              <a:buChar char="•"/>
            </a:pPr>
            <a:endParaRPr lang="en-US" sz="500" dirty="0" smtClean="0">
              <a:latin typeface="Times New Roman"/>
              <a:cs typeface="Times New Roman"/>
            </a:endParaRPr>
          </a:p>
          <a:p>
            <a:pPr marL="347345">
              <a:lnSpc>
                <a:spcPct val="100000"/>
              </a:lnSpc>
              <a:spcBef>
                <a:spcPts val="15"/>
              </a:spcBef>
              <a:buClr>
                <a:srgbClr val="709400"/>
              </a:buClr>
              <a:buFont typeface="Arial"/>
              <a:buChar char="•"/>
            </a:pPr>
            <a:endParaRPr sz="500" dirty="0">
              <a:latin typeface="Times New Roman"/>
              <a:cs typeface="Times New Roman"/>
            </a:endParaRPr>
          </a:p>
          <a:p>
            <a:pPr marL="17660" indent="0">
              <a:lnSpc>
                <a:spcPct val="100000"/>
              </a:lnSpc>
              <a:buNone/>
            </a:pPr>
            <a:r>
              <a:rPr sz="2000" b="1" dirty="0">
                <a:solidFill>
                  <a:srgbClr val="719500"/>
                </a:solidFill>
              </a:rPr>
              <a:t>After</a:t>
            </a:r>
            <a:r>
              <a:rPr sz="2000" b="1" spc="-55" dirty="0">
                <a:solidFill>
                  <a:srgbClr val="719500"/>
                </a:solidFill>
              </a:rPr>
              <a:t> </a:t>
            </a:r>
            <a:r>
              <a:rPr sz="2000" b="1" spc="-190" dirty="0">
                <a:solidFill>
                  <a:srgbClr val="719500"/>
                </a:solidFill>
              </a:rPr>
              <a:t>Y</a:t>
            </a:r>
            <a:r>
              <a:rPr sz="2000" b="1" dirty="0">
                <a:solidFill>
                  <a:srgbClr val="719500"/>
                </a:solidFill>
              </a:rPr>
              <a:t>o</a:t>
            </a:r>
            <a:r>
              <a:rPr sz="2000" b="1" spc="5" dirty="0">
                <a:solidFill>
                  <a:srgbClr val="719500"/>
                </a:solidFill>
              </a:rPr>
              <a:t>u</a:t>
            </a:r>
            <a:r>
              <a:rPr sz="2000" b="1" dirty="0">
                <a:solidFill>
                  <a:srgbClr val="719500"/>
                </a:solidFill>
              </a:rPr>
              <a:t>r</a:t>
            </a:r>
            <a:r>
              <a:rPr sz="2000" b="1" spc="-20" dirty="0">
                <a:solidFill>
                  <a:srgbClr val="719500"/>
                </a:solidFill>
              </a:rPr>
              <a:t> </a:t>
            </a:r>
            <a:r>
              <a:rPr sz="2000" b="1" dirty="0">
                <a:solidFill>
                  <a:srgbClr val="719500"/>
                </a:solidFill>
              </a:rPr>
              <a:t>R</a:t>
            </a:r>
            <a:r>
              <a:rPr sz="2000" b="1" spc="5" dirty="0">
                <a:solidFill>
                  <a:srgbClr val="719500"/>
                </a:solidFill>
              </a:rPr>
              <a:t>e</a:t>
            </a:r>
            <a:r>
              <a:rPr sz="2000" b="1" dirty="0">
                <a:solidFill>
                  <a:srgbClr val="719500"/>
                </a:solidFill>
              </a:rPr>
              <a:t>view</a:t>
            </a:r>
          </a:p>
          <a:p>
            <a:pPr marL="702945" indent="-342900">
              <a:lnSpc>
                <a:spcPct val="100000"/>
              </a:lnSpc>
              <a:buClr>
                <a:srgbClr val="709400"/>
              </a:buClr>
              <a:buFont typeface="Arial"/>
              <a:buChar char="•"/>
              <a:tabLst>
                <a:tab pos="702945" algn="l"/>
              </a:tabLst>
            </a:pPr>
            <a:r>
              <a:rPr sz="2000" b="0" spc="-240" dirty="0">
                <a:solidFill>
                  <a:srgbClr val="000000"/>
                </a:solidFill>
                <a:latin typeface="Arial"/>
                <a:cs typeface="Arial"/>
              </a:rPr>
              <a:t>Y</a:t>
            </a:r>
            <a:r>
              <a:rPr sz="2000" b="0" dirty="0">
                <a:solidFill>
                  <a:srgbClr val="000000"/>
                </a:solidFill>
                <a:latin typeface="Arial"/>
                <a:cs typeface="Arial"/>
              </a:rPr>
              <a:t>o</a:t>
            </a:r>
            <a:r>
              <a:rPr sz="2000" b="0" spc="5" dirty="0">
                <a:solidFill>
                  <a:srgbClr val="000000"/>
                </a:solidFill>
                <a:latin typeface="Arial"/>
                <a:cs typeface="Arial"/>
              </a:rPr>
              <a:t>u</a:t>
            </a:r>
            <a:r>
              <a:rPr sz="2000" b="0" dirty="0">
                <a:solidFill>
                  <a:srgbClr val="000000"/>
                </a:solidFill>
                <a:latin typeface="Arial"/>
                <a:cs typeface="Arial"/>
              </a:rPr>
              <a:t>r</a:t>
            </a:r>
            <a:r>
              <a:rPr sz="2000" b="0" spc="-145" dirty="0">
                <a:solidFill>
                  <a:srgbClr val="000000"/>
                </a:solidFill>
                <a:latin typeface="Arial"/>
                <a:cs typeface="Arial"/>
              </a:rPr>
              <a:t> </a:t>
            </a:r>
            <a:r>
              <a:rPr sz="2000" b="0" dirty="0">
                <a:solidFill>
                  <a:srgbClr val="000000"/>
                </a:solidFill>
                <a:latin typeface="Arial"/>
                <a:cs typeface="Arial"/>
              </a:rPr>
              <a:t>A</a:t>
            </a:r>
            <a:r>
              <a:rPr sz="2000" b="0" spc="5" dirty="0">
                <a:solidFill>
                  <a:srgbClr val="000000"/>
                </a:solidFill>
                <a:latin typeface="Arial"/>
                <a:cs typeface="Arial"/>
              </a:rPr>
              <a:t>s</a:t>
            </a:r>
            <a:r>
              <a:rPr sz="2000" b="0" dirty="0">
                <a:solidFill>
                  <a:srgbClr val="000000"/>
                </a:solidFill>
                <a:latin typeface="Arial"/>
                <a:cs typeface="Arial"/>
              </a:rPr>
              <a:t>si</a:t>
            </a:r>
            <a:r>
              <a:rPr sz="2000" b="0" spc="5" dirty="0">
                <a:solidFill>
                  <a:srgbClr val="000000"/>
                </a:solidFill>
                <a:latin typeface="Arial"/>
                <a:cs typeface="Arial"/>
              </a:rPr>
              <a:t>g</a:t>
            </a:r>
            <a:r>
              <a:rPr sz="2000" b="0" dirty="0">
                <a:solidFill>
                  <a:srgbClr val="000000"/>
                </a:solidFill>
                <a:latin typeface="Arial"/>
                <a:cs typeface="Arial"/>
              </a:rPr>
              <a:t>n</a:t>
            </a:r>
            <a:r>
              <a:rPr sz="2000" b="0" spc="5" dirty="0">
                <a:solidFill>
                  <a:srgbClr val="000000"/>
                </a:solidFill>
                <a:latin typeface="Arial"/>
                <a:cs typeface="Arial"/>
              </a:rPr>
              <a:t>e</a:t>
            </a:r>
            <a:r>
              <a:rPr sz="2000" b="0" dirty="0">
                <a:solidFill>
                  <a:srgbClr val="000000"/>
                </a:solidFill>
                <a:latin typeface="Arial"/>
                <a:cs typeface="Arial"/>
              </a:rPr>
              <a:t>d</a:t>
            </a:r>
            <a:r>
              <a:rPr sz="2000" b="0" spc="-25" dirty="0">
                <a:solidFill>
                  <a:srgbClr val="000000"/>
                </a:solidFill>
                <a:latin typeface="Arial"/>
                <a:cs typeface="Arial"/>
              </a:rPr>
              <a:t> </a:t>
            </a:r>
            <a:r>
              <a:rPr sz="2000" b="0" dirty="0">
                <a:solidFill>
                  <a:srgbClr val="000000"/>
                </a:solidFill>
                <a:latin typeface="Arial"/>
                <a:cs typeface="Arial"/>
              </a:rPr>
              <a:t>Pro</a:t>
            </a:r>
            <a:r>
              <a:rPr sz="2000" b="0" spc="5" dirty="0">
                <a:solidFill>
                  <a:srgbClr val="000000"/>
                </a:solidFill>
                <a:latin typeface="Arial"/>
                <a:cs typeface="Arial"/>
              </a:rPr>
              <a:t>g</a:t>
            </a:r>
            <a:r>
              <a:rPr sz="2000" b="0" dirty="0">
                <a:solidFill>
                  <a:srgbClr val="000000"/>
                </a:solidFill>
                <a:latin typeface="Arial"/>
                <a:cs typeface="Arial"/>
              </a:rPr>
              <a:t>ram</a:t>
            </a:r>
            <a:r>
              <a:rPr sz="2000" b="0" spc="-15" dirty="0">
                <a:solidFill>
                  <a:srgbClr val="000000"/>
                </a:solidFill>
                <a:latin typeface="Arial"/>
                <a:cs typeface="Arial"/>
              </a:rPr>
              <a:t> </a:t>
            </a:r>
            <a:r>
              <a:rPr sz="2000" b="0" dirty="0">
                <a:solidFill>
                  <a:srgbClr val="000000"/>
                </a:solidFill>
                <a:latin typeface="Arial"/>
                <a:cs typeface="Arial"/>
              </a:rPr>
              <a:t>O</a:t>
            </a:r>
            <a:r>
              <a:rPr sz="2000" b="0" spc="-50" dirty="0">
                <a:solidFill>
                  <a:srgbClr val="000000"/>
                </a:solidFill>
                <a:latin typeface="Arial"/>
                <a:cs typeface="Arial"/>
              </a:rPr>
              <a:t>f</a:t>
            </a:r>
            <a:r>
              <a:rPr sz="2000" b="0" dirty="0">
                <a:solidFill>
                  <a:srgbClr val="000000"/>
                </a:solidFill>
                <a:latin typeface="Arial"/>
                <a:cs typeface="Arial"/>
              </a:rPr>
              <a:t>ficer</a:t>
            </a:r>
          </a:p>
        </p:txBody>
      </p:sp>
      <p:sp>
        <p:nvSpPr>
          <p:cNvPr id="3" name="object 3"/>
          <p:cNvSpPr txBox="1">
            <a:spLocks noGrp="1"/>
          </p:cNvSpPr>
          <p:nvPr>
            <p:ph type="title"/>
          </p:nvPr>
        </p:nvSpPr>
        <p:spPr>
          <a:xfrm>
            <a:off x="535941" y="182499"/>
            <a:ext cx="8072119" cy="606179"/>
          </a:xfrm>
          <a:prstGeom prst="rect">
            <a:avLst/>
          </a:prstGeom>
        </p:spPr>
        <p:txBody>
          <a:bodyPr vert="horz" wrap="square" lIns="0" tIns="173597" rIns="0" bIns="0" rtlCol="0">
            <a:spAutoFit/>
          </a:bodyPr>
          <a:lstStyle/>
          <a:p>
            <a:pPr marL="12700">
              <a:lnSpc>
                <a:spcPct val="100000"/>
              </a:lnSpc>
            </a:pPr>
            <a:r>
              <a:rPr lang="en-US" spc="-25" dirty="0"/>
              <a:t>8</a:t>
            </a:r>
            <a:r>
              <a:rPr lang="en-US" spc="-25" dirty="0" smtClean="0"/>
              <a:t>. Ask the Right NIH Person for Help</a:t>
            </a:r>
            <a:endParaRPr spc="-20" dirty="0"/>
          </a:p>
        </p:txBody>
      </p:sp>
    </p:spTree>
    <p:extLst>
      <p:ext uri="{BB962C8B-B14F-4D97-AF65-F5344CB8AC3E}">
        <p14:creationId xmlns:p14="http://schemas.microsoft.com/office/powerpoint/2010/main" val="107014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98906"/>
            <a:ext cx="8229600" cy="430887"/>
          </a:xfrm>
          <a:prstGeom prst="rect">
            <a:avLst/>
          </a:prstGeom>
        </p:spPr>
        <p:txBody>
          <a:bodyPr vert="horz" wrap="square" lIns="0" tIns="0" rIns="0" bIns="0" rtlCol="0">
            <a:spAutoFit/>
          </a:bodyPr>
          <a:lstStyle/>
          <a:p>
            <a:pPr marL="1650364">
              <a:lnSpc>
                <a:spcPct val="100000"/>
              </a:lnSpc>
            </a:pPr>
            <a:r>
              <a:rPr spc="-85" dirty="0"/>
              <a:t>W</a:t>
            </a:r>
            <a:r>
              <a:rPr spc="-20" dirty="0"/>
              <a:t>e</a:t>
            </a:r>
            <a:r>
              <a:rPr spc="-5" dirty="0"/>
              <a:t> </a:t>
            </a:r>
            <a:r>
              <a:rPr spc="-145" dirty="0"/>
              <a:t>W</a:t>
            </a:r>
            <a:r>
              <a:rPr spc="-15" dirty="0"/>
              <a:t>ant</a:t>
            </a:r>
            <a:r>
              <a:rPr spc="-35" dirty="0"/>
              <a:t> </a:t>
            </a:r>
            <a:r>
              <a:rPr spc="-229" dirty="0"/>
              <a:t>Y</a:t>
            </a:r>
            <a:r>
              <a:rPr spc="-20" dirty="0"/>
              <a:t>o</a:t>
            </a:r>
            <a:r>
              <a:rPr spc="-35" dirty="0"/>
              <a:t>u</a:t>
            </a:r>
            <a:r>
              <a:rPr spc="-15" dirty="0"/>
              <a:t>r</a:t>
            </a:r>
            <a:r>
              <a:rPr spc="-90" dirty="0"/>
              <a:t> </a:t>
            </a:r>
            <a:r>
              <a:rPr spc="-25" dirty="0"/>
              <a:t>A</a:t>
            </a:r>
            <a:r>
              <a:rPr spc="-35" dirty="0"/>
              <a:t>p</a:t>
            </a:r>
            <a:r>
              <a:rPr spc="-15" dirty="0"/>
              <a:t>plica</a:t>
            </a:r>
            <a:r>
              <a:rPr spc="-5" dirty="0"/>
              <a:t>t</a:t>
            </a:r>
            <a:r>
              <a:rPr spc="-15" dirty="0"/>
              <a:t>io</a:t>
            </a:r>
            <a:r>
              <a:rPr spc="-30" dirty="0"/>
              <a:t>n</a:t>
            </a:r>
            <a:r>
              <a:rPr spc="-15" dirty="0"/>
              <a:t>s!</a:t>
            </a:r>
          </a:p>
        </p:txBody>
      </p:sp>
      <p:sp>
        <p:nvSpPr>
          <p:cNvPr id="4" name="object 4" descr="A photo of an open door at the enterance to the main administrative building."/>
          <p:cNvSpPr/>
          <p:nvPr/>
        </p:nvSpPr>
        <p:spPr>
          <a:xfrm>
            <a:off x="0" y="895350"/>
            <a:ext cx="9144000" cy="360045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04040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571500"/>
          </a:xfrm>
        </p:spPr>
        <p:txBody>
          <a:bodyPr>
            <a:normAutofit fontScale="90000"/>
          </a:bodyPr>
          <a:lstStyle/>
          <a:p>
            <a:pPr marL="12700" lvl="0">
              <a:spcBef>
                <a:spcPts val="0"/>
              </a:spcBef>
              <a:tabLst>
                <a:tab pos="527685" algn="l"/>
              </a:tabLst>
            </a:pPr>
            <a:r>
              <a:rPr lang="en-US" sz="2500" spc="-15" dirty="0">
                <a:solidFill>
                  <a:prstClr val="black"/>
                </a:solidFill>
                <a:ea typeface="+mn-ea"/>
                <a:cs typeface="Arial"/>
              </a:rPr>
              <a:t>1.	</a:t>
            </a:r>
            <a:r>
              <a:rPr lang="en-US" sz="2500" spc="-20" dirty="0">
                <a:solidFill>
                  <a:prstClr val="black"/>
                </a:solidFill>
                <a:ea typeface="+mn-ea"/>
                <a:cs typeface="Arial"/>
              </a:rPr>
              <a:t>Kn</a:t>
            </a:r>
            <a:r>
              <a:rPr lang="en-US" sz="2500" spc="-30" dirty="0">
                <a:solidFill>
                  <a:prstClr val="black"/>
                </a:solidFill>
                <a:ea typeface="+mn-ea"/>
                <a:cs typeface="Arial"/>
              </a:rPr>
              <a:t>o</a:t>
            </a:r>
            <a:r>
              <a:rPr lang="en-US" sz="2500" spc="-20" dirty="0">
                <a:solidFill>
                  <a:prstClr val="black"/>
                </a:solidFill>
                <a:ea typeface="+mn-ea"/>
                <a:cs typeface="Arial"/>
              </a:rPr>
              <a:t>w</a:t>
            </a:r>
            <a:r>
              <a:rPr lang="en-US" sz="2500" spc="15" dirty="0">
                <a:solidFill>
                  <a:prstClr val="black"/>
                </a:solidFill>
                <a:ea typeface="+mn-ea"/>
                <a:cs typeface="Arial"/>
              </a:rPr>
              <a:t> </a:t>
            </a:r>
            <a:r>
              <a:rPr lang="en-US" sz="2500" spc="-25" dirty="0">
                <a:solidFill>
                  <a:prstClr val="black"/>
                </a:solidFill>
                <a:ea typeface="+mn-ea"/>
                <a:cs typeface="Arial"/>
              </a:rPr>
              <a:t>W</a:t>
            </a:r>
            <a:r>
              <a:rPr lang="en-US" sz="2500" spc="-30" dirty="0">
                <a:solidFill>
                  <a:prstClr val="black"/>
                </a:solidFill>
                <a:ea typeface="+mn-ea"/>
                <a:cs typeface="Arial"/>
              </a:rPr>
              <a:t>h</a:t>
            </a:r>
            <a:r>
              <a:rPr lang="en-US" sz="2500" spc="-15" dirty="0">
                <a:solidFill>
                  <a:prstClr val="black"/>
                </a:solidFill>
                <a:ea typeface="+mn-ea"/>
                <a:cs typeface="Arial"/>
              </a:rPr>
              <a:t>at</a:t>
            </a:r>
            <a:r>
              <a:rPr lang="en-US" sz="2500" spc="20" dirty="0">
                <a:solidFill>
                  <a:prstClr val="black"/>
                </a:solidFill>
                <a:ea typeface="+mn-ea"/>
                <a:cs typeface="Arial"/>
              </a:rPr>
              <a:t> </a:t>
            </a:r>
            <a:r>
              <a:rPr lang="en-US" sz="2500" spc="-15" dirty="0">
                <a:solidFill>
                  <a:prstClr val="black"/>
                </a:solidFill>
                <a:ea typeface="+mn-ea"/>
                <a:cs typeface="Arial"/>
              </a:rPr>
              <a:t>a</a:t>
            </a:r>
            <a:r>
              <a:rPr lang="en-US" sz="2500" spc="-5" dirty="0">
                <a:solidFill>
                  <a:prstClr val="black"/>
                </a:solidFill>
                <a:ea typeface="+mn-ea"/>
                <a:cs typeface="Arial"/>
              </a:rPr>
              <a:t> </a:t>
            </a:r>
            <a:r>
              <a:rPr lang="en-US" sz="2500" spc="-150" dirty="0">
                <a:solidFill>
                  <a:prstClr val="black"/>
                </a:solidFill>
                <a:ea typeface="+mn-ea"/>
                <a:cs typeface="Arial"/>
              </a:rPr>
              <a:t>T</a:t>
            </a:r>
            <a:r>
              <a:rPr lang="en-US" sz="2500" spc="-15" dirty="0">
                <a:solidFill>
                  <a:prstClr val="black"/>
                </a:solidFill>
                <a:ea typeface="+mn-ea"/>
                <a:cs typeface="Arial"/>
              </a:rPr>
              <a:t>raining</a:t>
            </a:r>
            <a:r>
              <a:rPr lang="en-US" sz="2500" spc="-5" dirty="0">
                <a:solidFill>
                  <a:prstClr val="black"/>
                </a:solidFill>
                <a:ea typeface="+mn-ea"/>
                <a:cs typeface="Arial"/>
              </a:rPr>
              <a:t> </a:t>
            </a:r>
            <a:r>
              <a:rPr lang="en-US" sz="2500" spc="-15" dirty="0">
                <a:solidFill>
                  <a:prstClr val="black"/>
                </a:solidFill>
                <a:ea typeface="+mn-ea"/>
                <a:cs typeface="Arial"/>
              </a:rPr>
              <a:t>or</a:t>
            </a:r>
            <a:r>
              <a:rPr lang="en-US" sz="2500" spc="5" dirty="0">
                <a:solidFill>
                  <a:prstClr val="black"/>
                </a:solidFill>
                <a:ea typeface="+mn-ea"/>
                <a:cs typeface="Arial"/>
              </a:rPr>
              <a:t> </a:t>
            </a:r>
            <a:r>
              <a:rPr lang="en-US" sz="2500" spc="-15" dirty="0">
                <a:solidFill>
                  <a:prstClr val="black"/>
                </a:solidFill>
                <a:ea typeface="+mn-ea"/>
                <a:cs typeface="Arial"/>
              </a:rPr>
              <a:t>Fello</a:t>
            </a:r>
            <a:r>
              <a:rPr lang="en-US" sz="2500" dirty="0">
                <a:solidFill>
                  <a:prstClr val="black"/>
                </a:solidFill>
                <a:ea typeface="+mn-ea"/>
                <a:cs typeface="Arial"/>
              </a:rPr>
              <a:t>w</a:t>
            </a:r>
            <a:r>
              <a:rPr lang="en-US" sz="2500" spc="-15" dirty="0">
                <a:solidFill>
                  <a:prstClr val="black"/>
                </a:solidFill>
                <a:ea typeface="+mn-ea"/>
                <a:cs typeface="Arial"/>
              </a:rPr>
              <a:t>ship</a:t>
            </a:r>
            <a:r>
              <a:rPr lang="en-US" sz="2500" spc="-100" dirty="0">
                <a:solidFill>
                  <a:prstClr val="black"/>
                </a:solidFill>
                <a:ea typeface="+mn-ea"/>
                <a:cs typeface="Arial"/>
              </a:rPr>
              <a:t> </a:t>
            </a:r>
            <a:r>
              <a:rPr lang="en-US" sz="2500" spc="-20" dirty="0">
                <a:solidFill>
                  <a:prstClr val="black"/>
                </a:solidFill>
                <a:ea typeface="+mn-ea"/>
                <a:cs typeface="Arial"/>
              </a:rPr>
              <a:t>Ap</a:t>
            </a:r>
            <a:r>
              <a:rPr lang="en-US" sz="2500" spc="-30" dirty="0">
                <a:solidFill>
                  <a:prstClr val="black"/>
                </a:solidFill>
                <a:ea typeface="+mn-ea"/>
                <a:cs typeface="Arial"/>
              </a:rPr>
              <a:t>p</a:t>
            </a:r>
            <a:r>
              <a:rPr lang="en-US" sz="2500" spc="-10" dirty="0">
                <a:solidFill>
                  <a:prstClr val="black"/>
                </a:solidFill>
                <a:ea typeface="+mn-ea"/>
                <a:cs typeface="Arial"/>
              </a:rPr>
              <a:t>lica</a:t>
            </a:r>
            <a:r>
              <a:rPr lang="en-US" sz="2500" spc="-15" dirty="0">
                <a:solidFill>
                  <a:prstClr val="black"/>
                </a:solidFill>
                <a:ea typeface="+mn-ea"/>
                <a:cs typeface="Arial"/>
              </a:rPr>
              <a:t>tion</a:t>
            </a:r>
            <a:r>
              <a:rPr lang="en-US" sz="2500" b="0" dirty="0">
                <a:solidFill>
                  <a:prstClr val="black"/>
                </a:solidFill>
                <a:ea typeface="+mn-ea"/>
                <a:cs typeface="Arial"/>
              </a:rPr>
              <a:t/>
            </a:r>
            <a:br>
              <a:rPr lang="en-US" sz="2500" b="0" dirty="0">
                <a:solidFill>
                  <a:prstClr val="black"/>
                </a:solidFill>
                <a:ea typeface="+mn-ea"/>
                <a:cs typeface="Arial"/>
              </a:rPr>
            </a:br>
            <a:r>
              <a:rPr lang="en-US" sz="2500" b="0" dirty="0" smtClean="0">
                <a:solidFill>
                  <a:prstClr val="black"/>
                </a:solidFill>
                <a:ea typeface="+mn-ea"/>
                <a:cs typeface="Arial"/>
              </a:rPr>
              <a:t>      </a:t>
            </a:r>
            <a:r>
              <a:rPr lang="en-US" sz="2500" spc="-20" dirty="0" smtClean="0">
                <a:solidFill>
                  <a:prstClr val="black"/>
                </a:solidFill>
                <a:ea typeface="+mn-ea"/>
                <a:cs typeface="Arial"/>
              </a:rPr>
              <a:t>Can</a:t>
            </a:r>
            <a:r>
              <a:rPr lang="en-US" sz="2500" spc="-5" dirty="0" smtClean="0">
                <a:solidFill>
                  <a:prstClr val="black"/>
                </a:solidFill>
                <a:ea typeface="+mn-ea"/>
                <a:cs typeface="Arial"/>
              </a:rPr>
              <a:t> </a:t>
            </a:r>
            <a:r>
              <a:rPr lang="en-US" sz="2500" spc="-20" dirty="0">
                <a:solidFill>
                  <a:prstClr val="black"/>
                </a:solidFill>
                <a:ea typeface="+mn-ea"/>
                <a:cs typeface="Arial"/>
              </a:rPr>
              <a:t>Do</a:t>
            </a:r>
            <a:r>
              <a:rPr lang="en-US" sz="2500" spc="-5" dirty="0">
                <a:solidFill>
                  <a:prstClr val="black"/>
                </a:solidFill>
                <a:ea typeface="+mn-ea"/>
                <a:cs typeface="Arial"/>
              </a:rPr>
              <a:t> </a:t>
            </a:r>
            <a:r>
              <a:rPr lang="en-US" sz="2500" spc="-15" dirty="0">
                <a:solidFill>
                  <a:prstClr val="black"/>
                </a:solidFill>
                <a:ea typeface="+mn-ea"/>
                <a:cs typeface="Arial"/>
              </a:rPr>
              <a:t>for</a:t>
            </a:r>
            <a:r>
              <a:rPr lang="en-US" sz="2500" spc="-25" dirty="0">
                <a:solidFill>
                  <a:prstClr val="black"/>
                </a:solidFill>
                <a:ea typeface="+mn-ea"/>
                <a:cs typeface="Arial"/>
              </a:rPr>
              <a:t> </a:t>
            </a:r>
            <a:r>
              <a:rPr lang="en-US" sz="2500" spc="-200" dirty="0">
                <a:solidFill>
                  <a:prstClr val="black"/>
                </a:solidFill>
                <a:ea typeface="+mn-ea"/>
                <a:cs typeface="Arial"/>
              </a:rPr>
              <a:t>Y</a:t>
            </a:r>
            <a:r>
              <a:rPr lang="en-US" sz="2500" spc="-20" dirty="0">
                <a:solidFill>
                  <a:prstClr val="black"/>
                </a:solidFill>
                <a:ea typeface="+mn-ea"/>
                <a:cs typeface="Arial"/>
              </a:rPr>
              <a:t>ou</a:t>
            </a:r>
            <a:r>
              <a:rPr lang="en-US" sz="2500" b="0" dirty="0">
                <a:solidFill>
                  <a:prstClr val="black"/>
                </a:solidFill>
                <a:ea typeface="+mn-ea"/>
                <a:cs typeface="Arial"/>
              </a:rPr>
              <a:t/>
            </a:r>
            <a:br>
              <a:rPr lang="en-US" sz="2500" b="0" dirty="0">
                <a:solidFill>
                  <a:prstClr val="black"/>
                </a:solidFill>
                <a:ea typeface="+mn-ea"/>
                <a:cs typeface="Arial"/>
              </a:rPr>
            </a:br>
            <a:endParaRPr lang="en-US" dirty="0"/>
          </a:p>
        </p:txBody>
      </p:sp>
      <p:sp>
        <p:nvSpPr>
          <p:cNvPr id="4" name="object 3"/>
          <p:cNvSpPr txBox="1">
            <a:spLocks/>
          </p:cNvSpPr>
          <p:nvPr/>
        </p:nvSpPr>
        <p:spPr>
          <a:xfrm>
            <a:off x="1143000" y="1047750"/>
            <a:ext cx="7162800" cy="892552"/>
          </a:xfrm>
          <a:prstGeom prst="rect">
            <a:avLst/>
          </a:prstGeom>
        </p:spPr>
        <p:txBody>
          <a:bodyPr vert="horz" wrap="square" lIns="0" tIns="0"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a:r>
              <a:rPr lang="en-US" sz="2000" b="1" dirty="0">
                <a:latin typeface="Arial" panose="020B0604020202020204" pitchFamily="34" charset="0"/>
                <a:cs typeface="Arial" panose="020B0604020202020204" pitchFamily="34" charset="0"/>
              </a:rPr>
              <a:t>Ruth L. </a:t>
            </a:r>
            <a:r>
              <a:rPr lang="en-US" sz="2000" b="1" dirty="0" err="1">
                <a:latin typeface="Arial" panose="020B0604020202020204" pitchFamily="34" charset="0"/>
                <a:cs typeface="Arial" panose="020B0604020202020204" pitchFamily="34" charset="0"/>
              </a:rPr>
              <a:t>Kirschstein</a:t>
            </a:r>
            <a:r>
              <a:rPr lang="en-US" sz="2000" b="1" dirty="0">
                <a:latin typeface="Arial" panose="020B0604020202020204" pitchFamily="34" charset="0"/>
                <a:cs typeface="Arial" panose="020B0604020202020204" pitchFamily="34" charset="0"/>
              </a:rPr>
              <a:t> </a:t>
            </a:r>
            <a:endParaRPr lang="en-US" sz="2000" b="1" dirty="0" smtClean="0">
              <a:latin typeface="Arial" panose="020B0604020202020204" pitchFamily="34" charset="0"/>
              <a:cs typeface="Arial" panose="020B0604020202020204" pitchFamily="34" charset="0"/>
            </a:endParaRPr>
          </a:p>
          <a:p>
            <a:pPr marL="12700"/>
            <a:r>
              <a:rPr lang="en-US" sz="2000" b="1" dirty="0" smtClean="0">
                <a:latin typeface="Arial" panose="020B0604020202020204" pitchFamily="34" charset="0"/>
                <a:cs typeface="Arial" panose="020B0604020202020204" pitchFamily="34" charset="0"/>
              </a:rPr>
              <a:t>National </a:t>
            </a:r>
            <a:r>
              <a:rPr lang="en-US" sz="2000" b="1" dirty="0">
                <a:latin typeface="Arial" panose="020B0604020202020204" pitchFamily="34" charset="0"/>
                <a:cs typeface="Arial" panose="020B0604020202020204" pitchFamily="34" charset="0"/>
              </a:rPr>
              <a:t>Research Service </a:t>
            </a:r>
            <a:r>
              <a:rPr lang="en-US" sz="2000" b="1" dirty="0" smtClean="0">
                <a:latin typeface="Arial" panose="020B0604020202020204" pitchFamily="34" charset="0"/>
                <a:cs typeface="Arial" panose="020B0604020202020204" pitchFamily="34" charset="0"/>
              </a:rPr>
              <a:t>Awards </a:t>
            </a:r>
            <a:r>
              <a:rPr lang="en-US" sz="2000" b="1" dirty="0">
                <a:latin typeface="Arial" panose="020B0604020202020204" pitchFamily="34" charset="0"/>
                <a:cs typeface="Arial" panose="020B0604020202020204" pitchFamily="34" charset="0"/>
              </a:rPr>
              <a:t>(NRSA) </a:t>
            </a:r>
            <a:endParaRPr lang="en-US" sz="2000" b="1" dirty="0" smtClean="0">
              <a:latin typeface="Arial" panose="020B0604020202020204" pitchFamily="34" charset="0"/>
              <a:cs typeface="Arial" panose="020B0604020202020204" pitchFamily="34" charset="0"/>
            </a:endParaRPr>
          </a:p>
          <a:p>
            <a:pPr marL="12700"/>
            <a:endParaRPr lang="en-US" b="1" spc="10" dirty="0"/>
          </a:p>
        </p:txBody>
      </p:sp>
      <p:sp>
        <p:nvSpPr>
          <p:cNvPr id="5" name="Rectangle 4"/>
          <p:cNvSpPr/>
          <p:nvPr/>
        </p:nvSpPr>
        <p:spPr>
          <a:xfrm>
            <a:off x="1066800" y="1738342"/>
            <a:ext cx="6781800" cy="3016210"/>
          </a:xfrm>
          <a:prstGeom prst="rect">
            <a:avLst/>
          </a:prstGeom>
        </p:spPr>
        <p:txBody>
          <a:bodyPr wrap="square">
            <a:spAutoFit/>
          </a:bodyPr>
          <a:lstStyle/>
          <a:p>
            <a:r>
              <a:rPr lang="en-US" sz="2000" b="1" dirty="0">
                <a:solidFill>
                  <a:srgbClr val="719500"/>
                </a:solidFill>
                <a:latin typeface="Arial" panose="020B0604020202020204" pitchFamily="34" charset="0"/>
                <a:cs typeface="Arial" panose="020B0604020202020204" pitchFamily="34" charset="0"/>
              </a:rPr>
              <a:t>Fellowships (</a:t>
            </a:r>
            <a:r>
              <a:rPr lang="en-US" sz="2000" b="1" dirty="0" smtClean="0">
                <a:solidFill>
                  <a:srgbClr val="719500"/>
                </a:solidFill>
                <a:latin typeface="Arial" panose="020B0604020202020204" pitchFamily="34" charset="0"/>
                <a:cs typeface="Arial" panose="020B0604020202020204" pitchFamily="34" charset="0"/>
              </a:rPr>
              <a:t>Fs) Supports Research Training:</a:t>
            </a:r>
          </a:p>
          <a:p>
            <a:endParaRPr lang="en-US" dirty="0"/>
          </a:p>
          <a:p>
            <a:pPr marL="285750" indent="-285750">
              <a:buClr>
                <a:srgbClr val="719500"/>
              </a:buClr>
              <a:buFont typeface="Arial" panose="020B0604020202020204" pitchFamily="34" charset="0"/>
              <a:buChar char="•"/>
            </a:pPr>
            <a:r>
              <a:rPr lang="en-US" sz="2000" dirty="0" smtClean="0">
                <a:latin typeface="Arial" panose="020B0604020202020204" pitchFamily="34" charset="0"/>
                <a:cs typeface="Arial" panose="020B0604020202020204" pitchFamily="34" charset="0"/>
              </a:rPr>
              <a:t>For doctoral students and new postdoctoral researchers </a:t>
            </a:r>
          </a:p>
          <a:p>
            <a:pPr>
              <a:buClr>
                <a:srgbClr val="719500"/>
              </a:buClr>
            </a:pPr>
            <a:endParaRPr lang="en-US" sz="800" dirty="0" smtClean="0"/>
          </a:p>
          <a:p>
            <a:pPr marL="285750" indent="-285750">
              <a:buClr>
                <a:srgbClr val="719500"/>
              </a:buClr>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 basic </a:t>
            </a:r>
            <a:r>
              <a:rPr lang="en-US" sz="2000" dirty="0">
                <a:latin typeface="Arial" panose="020B0604020202020204" pitchFamily="34" charset="0"/>
                <a:cs typeface="Arial" panose="020B0604020202020204" pitchFamily="34" charset="0"/>
              </a:rPr>
              <a:t>and/or clinical </a:t>
            </a:r>
            <a:r>
              <a:rPr lang="en-US" sz="2000" dirty="0" smtClean="0">
                <a:latin typeface="Arial" panose="020B0604020202020204" pitchFamily="34" charset="0"/>
                <a:cs typeface="Arial" panose="020B0604020202020204" pitchFamily="34" charset="0"/>
              </a:rPr>
              <a:t>research</a:t>
            </a:r>
          </a:p>
          <a:p>
            <a:pPr>
              <a:buClr>
                <a:srgbClr val="719500"/>
              </a:buClr>
            </a:pPr>
            <a:endParaRPr lang="en-US" sz="500" dirty="0"/>
          </a:p>
          <a:p>
            <a:pPr marL="285750" indent="-285750">
              <a:buClr>
                <a:srgbClr val="719500"/>
              </a:buClr>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 any scientific area within the NIH scientific mission</a:t>
            </a:r>
          </a:p>
          <a:p>
            <a:pPr>
              <a:buClr>
                <a:srgbClr val="719500"/>
              </a:buClr>
            </a:pPr>
            <a:endParaRPr lang="en-US" sz="500" dirty="0" smtClean="0"/>
          </a:p>
          <a:p>
            <a:pPr marL="285750" indent="-285750">
              <a:buClr>
                <a:srgbClr val="719500"/>
              </a:buClr>
              <a:buFont typeface="Arial" panose="020B0604020202020204" pitchFamily="34" charset="0"/>
              <a:buChar char="•"/>
            </a:pPr>
            <a:r>
              <a:rPr lang="en-US" sz="2000" dirty="0" smtClean="0">
                <a:latin typeface="Arial" panose="020B0604020202020204" pitchFamily="34" charset="0"/>
                <a:cs typeface="Arial" panose="020B0604020202020204" pitchFamily="34" charset="0"/>
              </a:rPr>
              <a:t>At domestic </a:t>
            </a:r>
            <a:r>
              <a:rPr lang="en-US" sz="2000" dirty="0">
                <a:latin typeface="Arial" panose="020B0604020202020204" pitchFamily="34" charset="0"/>
                <a:cs typeface="Arial" panose="020B0604020202020204" pitchFamily="34" charset="0"/>
              </a:rPr>
              <a:t>or foreign </a:t>
            </a:r>
            <a:r>
              <a:rPr lang="en-US" sz="2000" dirty="0" smtClean="0">
                <a:latin typeface="Arial" panose="020B0604020202020204" pitchFamily="34" charset="0"/>
                <a:cs typeface="Arial" panose="020B0604020202020204" pitchFamily="34" charset="0"/>
              </a:rPr>
              <a:t>institutions</a:t>
            </a:r>
            <a:endParaRPr lang="en-US" sz="2000" dirty="0">
              <a:latin typeface="Arial" panose="020B0604020202020204" pitchFamily="34" charset="0"/>
              <a:cs typeface="Arial" panose="020B0604020202020204" pitchFamily="34" charset="0"/>
            </a:endParaRPr>
          </a:p>
          <a:p>
            <a:endParaRPr lang="en-US" dirty="0"/>
          </a:p>
          <a:p>
            <a:endParaRPr lang="en-US" dirty="0"/>
          </a:p>
          <a:p>
            <a:pPr marL="285750" indent="-285750">
              <a:buFont typeface="Arial" panose="020B0604020202020204" pitchFamily="34" charset="0"/>
              <a:buChar char="•"/>
            </a:pPr>
            <a:endParaRPr lang="en-US" dirty="0"/>
          </a:p>
        </p:txBody>
      </p:sp>
      <p:sp>
        <p:nvSpPr>
          <p:cNvPr id="6" name="Rectangle 5"/>
          <p:cNvSpPr/>
          <p:nvPr/>
        </p:nvSpPr>
        <p:spPr>
          <a:xfrm>
            <a:off x="1524000" y="4137642"/>
            <a:ext cx="6400800" cy="369332"/>
          </a:xfrm>
          <a:prstGeom prst="rect">
            <a:avLst/>
          </a:prstGeom>
        </p:spPr>
        <p:txBody>
          <a:bodyPr wrap="square">
            <a:spAutoFit/>
          </a:bodyPr>
          <a:lstStyle/>
          <a:p>
            <a:pPr marL="12700">
              <a:lnSpc>
                <a:spcPct val="100000"/>
              </a:lnSpc>
              <a:spcBef>
                <a:spcPts val="1200"/>
              </a:spcBef>
              <a:buClr>
                <a:srgbClr val="709400"/>
              </a:buClr>
              <a:tabLst>
                <a:tab pos="355600" algn="l"/>
              </a:tabLst>
            </a:pPr>
            <a:r>
              <a:rPr lang="en-US" dirty="0">
                <a:solidFill>
                  <a:srgbClr val="3792AA"/>
                </a:solidFill>
                <a:latin typeface="Arial"/>
                <a:cs typeface="Arial"/>
              </a:rPr>
              <a:t>F-Ki</a:t>
            </a:r>
            <a:r>
              <a:rPr lang="en-US" spc="-10" dirty="0">
                <a:solidFill>
                  <a:srgbClr val="3792AA"/>
                </a:solidFill>
                <a:latin typeface="Arial"/>
                <a:cs typeface="Arial"/>
              </a:rPr>
              <a:t>o</a:t>
            </a:r>
            <a:r>
              <a:rPr lang="en-US" dirty="0">
                <a:solidFill>
                  <a:srgbClr val="3792AA"/>
                </a:solidFill>
                <a:latin typeface="Arial"/>
                <a:cs typeface="Arial"/>
              </a:rPr>
              <a:t>sk:</a:t>
            </a:r>
            <a:r>
              <a:rPr lang="en-US" spc="5" dirty="0">
                <a:solidFill>
                  <a:srgbClr val="3792AA"/>
                </a:solidFill>
                <a:latin typeface="Arial"/>
                <a:cs typeface="Arial"/>
              </a:rPr>
              <a:t> </a:t>
            </a:r>
            <a:r>
              <a:rPr lang="en-US" spc="-10" dirty="0">
                <a:solidFill>
                  <a:srgbClr val="168AB9"/>
                </a:solidFill>
                <a:latin typeface="Arial"/>
                <a:cs typeface="Arial"/>
                <a:hlinkClick r:id="rId2"/>
              </a:rPr>
              <a:t>https://</a:t>
            </a:r>
            <a:r>
              <a:rPr lang="en-US" spc="-10" dirty="0" smtClean="0">
                <a:solidFill>
                  <a:srgbClr val="168AB9"/>
                </a:solidFill>
                <a:latin typeface="Arial"/>
                <a:cs typeface="Arial"/>
                <a:hlinkClick r:id="rId2"/>
              </a:rPr>
              <a:t>researchtraining.nih.gov/programs/fellowships</a:t>
            </a:r>
            <a:r>
              <a:rPr lang="en-US" spc="-10" dirty="0" smtClean="0">
                <a:solidFill>
                  <a:srgbClr val="168AB9"/>
                </a:solidFill>
                <a:latin typeface="Arial"/>
                <a:cs typeface="Arial"/>
              </a:rPr>
              <a:t> </a:t>
            </a:r>
            <a:endParaRPr lang="en-US" dirty="0">
              <a:latin typeface="Arial"/>
              <a:cs typeface="Arial"/>
            </a:endParaRPr>
          </a:p>
        </p:txBody>
      </p:sp>
    </p:spTree>
    <p:extLst>
      <p:ext uri="{BB962C8B-B14F-4D97-AF65-F5344CB8AC3E}">
        <p14:creationId xmlns:p14="http://schemas.microsoft.com/office/powerpoint/2010/main" val="1469671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NRSA </a:t>
            </a:r>
            <a:r>
              <a:rPr lang="en-US" dirty="0" err="1"/>
              <a:t>Predoctoral</a:t>
            </a:r>
            <a:r>
              <a:rPr lang="en-US" dirty="0"/>
              <a:t> </a:t>
            </a:r>
            <a:r>
              <a:rPr lang="en-US" dirty="0" smtClean="0"/>
              <a:t>Awards</a:t>
            </a:r>
            <a:endParaRPr lang="en-US" dirty="0"/>
          </a:p>
        </p:txBody>
      </p:sp>
      <p:sp>
        <p:nvSpPr>
          <p:cNvPr id="4" name="object 3"/>
          <p:cNvSpPr txBox="1"/>
          <p:nvPr/>
        </p:nvSpPr>
        <p:spPr>
          <a:xfrm>
            <a:off x="568198" y="1257300"/>
            <a:ext cx="7509002" cy="2891048"/>
          </a:xfrm>
          <a:prstGeom prst="rect">
            <a:avLst/>
          </a:prstGeom>
        </p:spPr>
        <p:txBody>
          <a:bodyPr vert="horz" wrap="square" lIns="0" tIns="0" rIns="0" bIns="0" rtlCol="0">
            <a:spAutoFit/>
          </a:bodyPr>
          <a:lstStyle/>
          <a:p>
            <a:pPr marL="355600" marR="157480" indent="-342900">
              <a:lnSpc>
                <a:spcPts val="1939"/>
              </a:lnSpc>
              <a:spcBef>
                <a:spcPts val="1240"/>
              </a:spcBef>
              <a:buClr>
                <a:srgbClr val="709400"/>
              </a:buClr>
              <a:buFont typeface="Arial" panose="020B0604020202020204" pitchFamily="34" charset="0"/>
              <a:buChar char="•"/>
              <a:tabLst>
                <a:tab pos="355600" algn="l"/>
              </a:tabLst>
            </a:pPr>
            <a:r>
              <a:rPr sz="2000" dirty="0" smtClean="0">
                <a:latin typeface="Arial"/>
                <a:cs typeface="Arial"/>
              </a:rPr>
              <a:t>F30:</a:t>
            </a:r>
            <a:r>
              <a:rPr sz="2000" spc="5" dirty="0" smtClean="0">
                <a:latin typeface="Arial"/>
                <a:cs typeface="Arial"/>
              </a:rPr>
              <a:t> </a:t>
            </a:r>
            <a:r>
              <a:rPr sz="2000" dirty="0">
                <a:latin typeface="Arial"/>
                <a:cs typeface="Arial"/>
              </a:rPr>
              <a:t>S</a:t>
            </a:r>
            <a:r>
              <a:rPr sz="2000" spc="-10" dirty="0">
                <a:latin typeface="Arial"/>
                <a:cs typeface="Arial"/>
              </a:rPr>
              <a:t>u</a:t>
            </a:r>
            <a:r>
              <a:rPr sz="2000" dirty="0">
                <a:latin typeface="Arial"/>
                <a:cs typeface="Arial"/>
              </a:rPr>
              <a:t>p</a:t>
            </a:r>
            <a:r>
              <a:rPr sz="2000" spc="-10" dirty="0">
                <a:latin typeface="Arial"/>
                <a:cs typeface="Arial"/>
              </a:rPr>
              <a:t>p</a:t>
            </a:r>
            <a:r>
              <a:rPr sz="2000" dirty="0">
                <a:latin typeface="Arial"/>
                <a:cs typeface="Arial"/>
              </a:rPr>
              <a:t>orts</a:t>
            </a:r>
            <a:r>
              <a:rPr sz="2000" spc="10" dirty="0">
                <a:latin typeface="Arial"/>
                <a:cs typeface="Arial"/>
              </a:rPr>
              <a:t> </a:t>
            </a:r>
            <a:r>
              <a:rPr sz="2000" dirty="0">
                <a:latin typeface="Arial"/>
                <a:cs typeface="Arial"/>
              </a:rPr>
              <a:t>up</a:t>
            </a:r>
            <a:r>
              <a:rPr sz="2000" spc="-10" dirty="0">
                <a:latin typeface="Arial"/>
                <a:cs typeface="Arial"/>
              </a:rPr>
              <a:t> </a:t>
            </a:r>
            <a:r>
              <a:rPr sz="2000" spc="5" dirty="0">
                <a:latin typeface="Arial"/>
                <a:cs typeface="Arial"/>
              </a:rPr>
              <a:t>t</a:t>
            </a:r>
            <a:r>
              <a:rPr sz="2000" dirty="0">
                <a:latin typeface="Arial"/>
                <a:cs typeface="Arial"/>
              </a:rPr>
              <a:t>o 6 </a:t>
            </a:r>
            <a:r>
              <a:rPr sz="2000" spc="-25" dirty="0">
                <a:latin typeface="Arial"/>
                <a:cs typeface="Arial"/>
              </a:rPr>
              <a:t>y</a:t>
            </a:r>
            <a:r>
              <a:rPr sz="2000" dirty="0">
                <a:latin typeface="Arial"/>
                <a:cs typeface="Arial"/>
              </a:rPr>
              <a:t>e</a:t>
            </a:r>
            <a:r>
              <a:rPr sz="2000" spc="-10" dirty="0">
                <a:latin typeface="Arial"/>
                <a:cs typeface="Arial"/>
              </a:rPr>
              <a:t>a</a:t>
            </a:r>
            <a:r>
              <a:rPr sz="2000" dirty="0">
                <a:latin typeface="Arial"/>
                <a:cs typeface="Arial"/>
              </a:rPr>
              <a:t>rs</a:t>
            </a:r>
            <a:r>
              <a:rPr sz="2000" spc="25" dirty="0">
                <a:latin typeface="Arial"/>
                <a:cs typeface="Arial"/>
              </a:rPr>
              <a:t> </a:t>
            </a:r>
            <a:r>
              <a:rPr sz="2000" dirty="0">
                <a:latin typeface="Arial"/>
                <a:cs typeface="Arial"/>
              </a:rPr>
              <a:t>of com</a:t>
            </a:r>
            <a:r>
              <a:rPr sz="2000" spc="-10" dirty="0">
                <a:latin typeface="Arial"/>
                <a:cs typeface="Arial"/>
              </a:rPr>
              <a:t>b</a:t>
            </a:r>
            <a:r>
              <a:rPr sz="2000" dirty="0">
                <a:latin typeface="Arial"/>
                <a:cs typeface="Arial"/>
              </a:rPr>
              <a:t>i</a:t>
            </a:r>
            <a:r>
              <a:rPr sz="2000" spc="-10" dirty="0">
                <a:latin typeface="Arial"/>
                <a:cs typeface="Arial"/>
              </a:rPr>
              <a:t>n</a:t>
            </a:r>
            <a:r>
              <a:rPr sz="2000" dirty="0">
                <a:latin typeface="Arial"/>
                <a:cs typeface="Arial"/>
              </a:rPr>
              <a:t>ed</a:t>
            </a:r>
            <a:r>
              <a:rPr sz="2000" spc="15" dirty="0">
                <a:latin typeface="Arial"/>
                <a:cs typeface="Arial"/>
              </a:rPr>
              <a:t> </a:t>
            </a:r>
            <a:r>
              <a:rPr sz="2000" dirty="0">
                <a:latin typeface="Arial"/>
                <a:cs typeface="Arial"/>
              </a:rPr>
              <a:t>MD/PhD</a:t>
            </a:r>
            <a:r>
              <a:rPr sz="2000" spc="-10" dirty="0">
                <a:latin typeface="Arial"/>
                <a:cs typeface="Arial"/>
              </a:rPr>
              <a:t> </a:t>
            </a:r>
            <a:r>
              <a:rPr sz="2000" spc="5" dirty="0">
                <a:latin typeface="Arial"/>
                <a:cs typeface="Arial"/>
              </a:rPr>
              <a:t>t</a:t>
            </a:r>
            <a:r>
              <a:rPr sz="2000" dirty="0">
                <a:latin typeface="Arial"/>
                <a:cs typeface="Arial"/>
              </a:rPr>
              <a:t>ra</a:t>
            </a:r>
            <a:r>
              <a:rPr sz="2000" spc="-10" dirty="0">
                <a:latin typeface="Arial"/>
                <a:cs typeface="Arial"/>
              </a:rPr>
              <a:t>i</a:t>
            </a:r>
            <a:r>
              <a:rPr sz="2000" dirty="0">
                <a:latin typeface="Arial"/>
                <a:cs typeface="Arial"/>
              </a:rPr>
              <a:t>n</a:t>
            </a:r>
            <a:r>
              <a:rPr sz="2000" spc="-10" dirty="0">
                <a:latin typeface="Arial"/>
                <a:cs typeface="Arial"/>
              </a:rPr>
              <a:t>i</a:t>
            </a:r>
            <a:r>
              <a:rPr sz="2000" dirty="0">
                <a:latin typeface="Arial"/>
                <a:cs typeface="Arial"/>
              </a:rPr>
              <a:t>n</a:t>
            </a:r>
            <a:r>
              <a:rPr sz="2000" spc="-10" dirty="0">
                <a:latin typeface="Arial"/>
                <a:cs typeface="Arial"/>
              </a:rPr>
              <a:t>g</a:t>
            </a:r>
            <a:r>
              <a:rPr sz="2000" dirty="0" smtClean="0">
                <a:latin typeface="Arial"/>
                <a:cs typeface="Arial"/>
              </a:rPr>
              <a:t>.</a:t>
            </a:r>
            <a:endParaRPr lang="en-US" sz="2000" dirty="0" smtClean="0">
              <a:latin typeface="Arial"/>
              <a:cs typeface="Arial"/>
            </a:endParaRPr>
          </a:p>
          <a:p>
            <a:pPr marL="12700" marR="157480">
              <a:lnSpc>
                <a:spcPts val="1939"/>
              </a:lnSpc>
              <a:spcBef>
                <a:spcPts val="1240"/>
              </a:spcBef>
              <a:buClr>
                <a:srgbClr val="709400"/>
              </a:buClr>
              <a:tabLst>
                <a:tab pos="355600" algn="l"/>
              </a:tabLst>
            </a:pPr>
            <a:endParaRPr sz="2000" dirty="0">
              <a:latin typeface="Arial"/>
              <a:cs typeface="Arial"/>
            </a:endParaRPr>
          </a:p>
          <a:p>
            <a:pPr marL="355600" marR="170180" indent="-342900">
              <a:lnSpc>
                <a:spcPct val="90000"/>
              </a:lnSpc>
              <a:spcBef>
                <a:spcPts val="1170"/>
              </a:spcBef>
              <a:buClr>
                <a:srgbClr val="709400"/>
              </a:buClr>
              <a:buFont typeface="Arial" panose="020B0604020202020204" pitchFamily="34" charset="0"/>
              <a:buChar char="•"/>
              <a:tabLst>
                <a:tab pos="355600" algn="l"/>
              </a:tabLst>
            </a:pPr>
            <a:r>
              <a:rPr sz="2000" dirty="0" smtClean="0">
                <a:latin typeface="Arial"/>
                <a:cs typeface="Arial"/>
              </a:rPr>
              <a:t>F31:</a:t>
            </a:r>
            <a:r>
              <a:rPr sz="2000" spc="5" dirty="0" smtClean="0">
                <a:latin typeface="Arial"/>
                <a:cs typeface="Arial"/>
              </a:rPr>
              <a:t> </a:t>
            </a:r>
            <a:r>
              <a:rPr sz="2000" dirty="0">
                <a:latin typeface="Arial"/>
                <a:cs typeface="Arial"/>
              </a:rPr>
              <a:t>S</a:t>
            </a:r>
            <a:r>
              <a:rPr sz="2000" spc="-10" dirty="0">
                <a:latin typeface="Arial"/>
                <a:cs typeface="Arial"/>
              </a:rPr>
              <a:t>u</a:t>
            </a:r>
            <a:r>
              <a:rPr sz="2000" dirty="0">
                <a:latin typeface="Arial"/>
                <a:cs typeface="Arial"/>
              </a:rPr>
              <a:t>p</a:t>
            </a:r>
            <a:r>
              <a:rPr sz="2000" spc="-10" dirty="0">
                <a:latin typeface="Arial"/>
                <a:cs typeface="Arial"/>
              </a:rPr>
              <a:t>p</a:t>
            </a:r>
            <a:r>
              <a:rPr sz="2000" dirty="0">
                <a:latin typeface="Arial"/>
                <a:cs typeface="Arial"/>
              </a:rPr>
              <a:t>orts</a:t>
            </a:r>
            <a:r>
              <a:rPr sz="2000" spc="10" dirty="0">
                <a:latin typeface="Arial"/>
                <a:cs typeface="Arial"/>
              </a:rPr>
              <a:t> </a:t>
            </a:r>
            <a:r>
              <a:rPr sz="2000" dirty="0">
                <a:latin typeface="Arial"/>
                <a:cs typeface="Arial"/>
              </a:rPr>
              <a:t>up</a:t>
            </a:r>
            <a:r>
              <a:rPr sz="2000" spc="-10" dirty="0">
                <a:latin typeface="Arial"/>
                <a:cs typeface="Arial"/>
              </a:rPr>
              <a:t> </a:t>
            </a:r>
            <a:r>
              <a:rPr sz="2000" spc="5" dirty="0">
                <a:latin typeface="Arial"/>
                <a:cs typeface="Arial"/>
              </a:rPr>
              <a:t>t</a:t>
            </a:r>
            <a:r>
              <a:rPr sz="2000" dirty="0">
                <a:latin typeface="Arial"/>
                <a:cs typeface="Arial"/>
              </a:rPr>
              <a:t>o 5 </a:t>
            </a:r>
            <a:r>
              <a:rPr sz="2000" spc="-25" dirty="0">
                <a:latin typeface="Arial"/>
                <a:cs typeface="Arial"/>
              </a:rPr>
              <a:t>y</a:t>
            </a:r>
            <a:r>
              <a:rPr sz="2000" dirty="0">
                <a:latin typeface="Arial"/>
                <a:cs typeface="Arial"/>
              </a:rPr>
              <a:t>e</a:t>
            </a:r>
            <a:r>
              <a:rPr sz="2000" spc="-10" dirty="0">
                <a:latin typeface="Arial"/>
                <a:cs typeface="Arial"/>
              </a:rPr>
              <a:t>a</a:t>
            </a:r>
            <a:r>
              <a:rPr sz="2000" dirty="0">
                <a:latin typeface="Arial"/>
                <a:cs typeface="Arial"/>
              </a:rPr>
              <a:t>rs</a:t>
            </a:r>
            <a:r>
              <a:rPr sz="2000" spc="25" dirty="0">
                <a:latin typeface="Arial"/>
                <a:cs typeface="Arial"/>
              </a:rPr>
              <a:t> </a:t>
            </a:r>
            <a:r>
              <a:rPr sz="2000" dirty="0">
                <a:latin typeface="Arial"/>
                <a:cs typeface="Arial"/>
              </a:rPr>
              <a:t>of PhD</a:t>
            </a:r>
            <a:r>
              <a:rPr sz="2000" spc="-10" dirty="0">
                <a:latin typeface="Arial"/>
                <a:cs typeface="Arial"/>
              </a:rPr>
              <a:t> </a:t>
            </a:r>
            <a:r>
              <a:rPr sz="2000" dirty="0">
                <a:latin typeface="Arial"/>
                <a:cs typeface="Arial"/>
              </a:rPr>
              <a:t>(or e</a:t>
            </a:r>
            <a:r>
              <a:rPr sz="2000" spc="-10" dirty="0">
                <a:latin typeface="Arial"/>
                <a:cs typeface="Arial"/>
              </a:rPr>
              <a:t>q</a:t>
            </a:r>
            <a:r>
              <a:rPr sz="2000" dirty="0">
                <a:latin typeface="Arial"/>
                <a:cs typeface="Arial"/>
              </a:rPr>
              <a:t>u</a:t>
            </a:r>
            <a:r>
              <a:rPr sz="2000" spc="-10" dirty="0">
                <a:latin typeface="Arial"/>
                <a:cs typeface="Arial"/>
              </a:rPr>
              <a:t>i</a:t>
            </a:r>
            <a:r>
              <a:rPr sz="2000" dirty="0">
                <a:latin typeface="Arial"/>
                <a:cs typeface="Arial"/>
              </a:rPr>
              <a:t>va</a:t>
            </a:r>
            <a:r>
              <a:rPr sz="2000" spc="-10" dirty="0">
                <a:latin typeface="Arial"/>
                <a:cs typeface="Arial"/>
              </a:rPr>
              <a:t>l</a:t>
            </a:r>
            <a:r>
              <a:rPr sz="2000" dirty="0">
                <a:latin typeface="Arial"/>
                <a:cs typeface="Arial"/>
              </a:rPr>
              <a:t>e</a:t>
            </a:r>
            <a:r>
              <a:rPr sz="2000" spc="-10" dirty="0">
                <a:latin typeface="Arial"/>
                <a:cs typeface="Arial"/>
              </a:rPr>
              <a:t>n</a:t>
            </a:r>
            <a:r>
              <a:rPr sz="2000" dirty="0">
                <a:latin typeface="Arial"/>
                <a:cs typeface="Arial"/>
              </a:rPr>
              <a:t>t)</a:t>
            </a:r>
            <a:r>
              <a:rPr sz="2000" spc="30" dirty="0">
                <a:latin typeface="Arial"/>
                <a:cs typeface="Arial"/>
              </a:rPr>
              <a:t> </a:t>
            </a:r>
            <a:r>
              <a:rPr sz="2000" dirty="0">
                <a:latin typeface="Arial"/>
                <a:cs typeface="Arial"/>
              </a:rPr>
              <a:t>trai</a:t>
            </a:r>
            <a:r>
              <a:rPr sz="2000" spc="-10" dirty="0">
                <a:latin typeface="Arial"/>
                <a:cs typeface="Arial"/>
              </a:rPr>
              <a:t>n</a:t>
            </a:r>
            <a:r>
              <a:rPr sz="2000" dirty="0">
                <a:latin typeface="Arial"/>
                <a:cs typeface="Arial"/>
              </a:rPr>
              <a:t>i</a:t>
            </a:r>
            <a:r>
              <a:rPr sz="2000" spc="-10" dirty="0">
                <a:latin typeface="Arial"/>
                <a:cs typeface="Arial"/>
              </a:rPr>
              <a:t>n</a:t>
            </a:r>
            <a:r>
              <a:rPr sz="2000" dirty="0">
                <a:latin typeface="Arial"/>
                <a:cs typeface="Arial"/>
              </a:rPr>
              <a:t>g d</a:t>
            </a:r>
            <a:r>
              <a:rPr sz="2000" spc="-10" dirty="0">
                <a:latin typeface="Arial"/>
                <a:cs typeface="Arial"/>
              </a:rPr>
              <a:t>u</a:t>
            </a:r>
            <a:r>
              <a:rPr sz="2000" dirty="0">
                <a:latin typeface="Arial"/>
                <a:cs typeface="Arial"/>
              </a:rPr>
              <a:t>ri</a:t>
            </a:r>
            <a:r>
              <a:rPr sz="2000" spc="-10" dirty="0">
                <a:latin typeface="Arial"/>
                <a:cs typeface="Arial"/>
              </a:rPr>
              <a:t>n</a:t>
            </a:r>
            <a:r>
              <a:rPr sz="2000" dirty="0">
                <a:latin typeface="Arial"/>
                <a:cs typeface="Arial"/>
              </a:rPr>
              <a:t>g</a:t>
            </a:r>
            <a:r>
              <a:rPr sz="2000" spc="5" dirty="0">
                <a:latin typeface="Arial"/>
                <a:cs typeface="Arial"/>
              </a:rPr>
              <a:t> </a:t>
            </a:r>
            <a:r>
              <a:rPr sz="2000" dirty="0">
                <a:latin typeface="Arial"/>
                <a:cs typeface="Arial"/>
              </a:rPr>
              <a:t>d</a:t>
            </a:r>
            <a:r>
              <a:rPr sz="2000" spc="-10" dirty="0">
                <a:latin typeface="Arial"/>
                <a:cs typeface="Arial"/>
              </a:rPr>
              <a:t>i</a:t>
            </a:r>
            <a:r>
              <a:rPr sz="2000" dirty="0">
                <a:latin typeface="Arial"/>
                <a:cs typeface="Arial"/>
              </a:rPr>
              <a:t>ssertat</a:t>
            </a:r>
            <a:r>
              <a:rPr sz="2000" spc="-10" dirty="0">
                <a:latin typeface="Arial"/>
                <a:cs typeface="Arial"/>
              </a:rPr>
              <a:t>i</a:t>
            </a:r>
            <a:r>
              <a:rPr sz="2000" dirty="0">
                <a:latin typeface="Arial"/>
                <a:cs typeface="Arial"/>
              </a:rPr>
              <a:t>on</a:t>
            </a:r>
            <a:r>
              <a:rPr sz="2000" spc="15" dirty="0">
                <a:latin typeface="Arial"/>
                <a:cs typeface="Arial"/>
              </a:rPr>
              <a:t> </a:t>
            </a:r>
            <a:r>
              <a:rPr sz="2000" dirty="0">
                <a:latin typeface="Arial"/>
                <a:cs typeface="Arial"/>
              </a:rPr>
              <a:t>res</a:t>
            </a:r>
            <a:r>
              <a:rPr sz="2000" spc="-10" dirty="0">
                <a:latin typeface="Arial"/>
                <a:cs typeface="Arial"/>
              </a:rPr>
              <a:t>e</a:t>
            </a:r>
            <a:r>
              <a:rPr sz="2000" dirty="0">
                <a:latin typeface="Arial"/>
                <a:cs typeface="Arial"/>
              </a:rPr>
              <a:t>arc</a:t>
            </a:r>
            <a:r>
              <a:rPr sz="2000" spc="-10" dirty="0">
                <a:latin typeface="Arial"/>
                <a:cs typeface="Arial"/>
              </a:rPr>
              <a:t>h</a:t>
            </a:r>
            <a:r>
              <a:rPr sz="2000" dirty="0" smtClean="0">
                <a:latin typeface="Arial"/>
                <a:cs typeface="Arial"/>
              </a:rPr>
              <a:t>.</a:t>
            </a:r>
            <a:endParaRPr lang="en-US" sz="2000" dirty="0" smtClean="0">
              <a:latin typeface="Arial"/>
              <a:cs typeface="Arial"/>
            </a:endParaRPr>
          </a:p>
          <a:p>
            <a:pPr marL="12700" marR="170180">
              <a:lnSpc>
                <a:spcPct val="90000"/>
              </a:lnSpc>
              <a:spcBef>
                <a:spcPts val="1170"/>
              </a:spcBef>
              <a:buClr>
                <a:srgbClr val="709400"/>
              </a:buClr>
              <a:tabLst>
                <a:tab pos="355600" algn="l"/>
              </a:tabLst>
            </a:pPr>
            <a:endParaRPr sz="2000" dirty="0">
              <a:latin typeface="Arial"/>
              <a:cs typeface="Arial"/>
            </a:endParaRPr>
          </a:p>
          <a:p>
            <a:pPr marL="355600" marR="5080" indent="-342900">
              <a:lnSpc>
                <a:spcPct val="90100"/>
              </a:lnSpc>
              <a:spcBef>
                <a:spcPts val="1195"/>
              </a:spcBef>
              <a:buClr>
                <a:srgbClr val="709400"/>
              </a:buClr>
              <a:buFont typeface="Arial" panose="020B0604020202020204" pitchFamily="34" charset="0"/>
              <a:buChar char="•"/>
              <a:tabLst>
                <a:tab pos="355600" algn="l"/>
              </a:tabLst>
            </a:pPr>
            <a:r>
              <a:rPr sz="2000" dirty="0">
                <a:latin typeface="Arial"/>
                <a:cs typeface="Arial"/>
              </a:rPr>
              <a:t>D</a:t>
            </a:r>
            <a:r>
              <a:rPr sz="2000" spc="-10" dirty="0">
                <a:latin typeface="Arial"/>
                <a:cs typeface="Arial"/>
              </a:rPr>
              <a:t>i</a:t>
            </a:r>
            <a:r>
              <a:rPr sz="2000" dirty="0">
                <a:latin typeface="Arial"/>
                <a:cs typeface="Arial"/>
              </a:rPr>
              <a:t>vers</a:t>
            </a:r>
            <a:r>
              <a:rPr sz="2000" spc="-10" dirty="0">
                <a:latin typeface="Arial"/>
                <a:cs typeface="Arial"/>
              </a:rPr>
              <a:t>i</a:t>
            </a:r>
            <a:r>
              <a:rPr sz="2000" dirty="0">
                <a:latin typeface="Arial"/>
                <a:cs typeface="Arial"/>
              </a:rPr>
              <a:t>ty</a:t>
            </a:r>
            <a:r>
              <a:rPr sz="2000" spc="15" dirty="0">
                <a:latin typeface="Arial"/>
                <a:cs typeface="Arial"/>
              </a:rPr>
              <a:t> </a:t>
            </a:r>
            <a:r>
              <a:rPr sz="2000" dirty="0" smtClean="0">
                <a:latin typeface="Arial"/>
                <a:cs typeface="Arial"/>
              </a:rPr>
              <a:t>F31</a:t>
            </a:r>
            <a:r>
              <a:rPr lang="en-US" sz="2000" dirty="0" smtClean="0">
                <a:latin typeface="Arial"/>
                <a:cs typeface="Arial"/>
              </a:rPr>
              <a:t>:</a:t>
            </a:r>
            <a:r>
              <a:rPr lang="en-US" sz="2000" spc="20" dirty="0">
                <a:latin typeface="Arial"/>
                <a:cs typeface="Arial"/>
              </a:rPr>
              <a:t> </a:t>
            </a:r>
            <a:r>
              <a:rPr lang="en-US" sz="2000" spc="20" dirty="0" smtClean="0">
                <a:latin typeface="Arial"/>
                <a:cs typeface="Arial"/>
              </a:rPr>
              <a:t>Supports underrepresented, disadvantaged individuals and those with a disability.  </a:t>
            </a:r>
          </a:p>
          <a:p>
            <a:pPr marL="355600" marR="5080" indent="-342900">
              <a:lnSpc>
                <a:spcPct val="90100"/>
              </a:lnSpc>
              <a:spcBef>
                <a:spcPts val="1195"/>
              </a:spcBef>
              <a:buClr>
                <a:srgbClr val="709400"/>
              </a:buClr>
              <a:buFont typeface="Arial" panose="020B0604020202020204" pitchFamily="34" charset="0"/>
              <a:buChar char="•"/>
              <a:tabLst>
                <a:tab pos="355600" algn="l"/>
              </a:tabLst>
            </a:pPr>
            <a:endParaRPr lang="en-US" spc="20" dirty="0" smtClean="0">
              <a:latin typeface="Arial"/>
              <a:cs typeface="Arial"/>
            </a:endParaRPr>
          </a:p>
        </p:txBody>
      </p:sp>
    </p:spTree>
    <p:extLst>
      <p:ext uri="{BB962C8B-B14F-4D97-AF65-F5344CB8AC3E}">
        <p14:creationId xmlns:p14="http://schemas.microsoft.com/office/powerpoint/2010/main" val="2766694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156" y="382369"/>
            <a:ext cx="8497245" cy="646331"/>
          </a:xfrm>
        </p:spPr>
        <p:txBody>
          <a:bodyPr>
            <a:normAutofit fontScale="90000"/>
          </a:bodyPr>
          <a:lstStyle/>
          <a:p>
            <a:r>
              <a:rPr lang="en-US" dirty="0"/>
              <a:t>NRSA Postdoctoral Fellowships</a:t>
            </a:r>
            <a:br>
              <a:rPr lang="en-US" dirty="0"/>
            </a:br>
            <a:endParaRPr lang="en-US" dirty="0"/>
          </a:p>
        </p:txBody>
      </p:sp>
      <p:sp>
        <p:nvSpPr>
          <p:cNvPr id="4" name="object 3"/>
          <p:cNvSpPr txBox="1"/>
          <p:nvPr/>
        </p:nvSpPr>
        <p:spPr>
          <a:xfrm>
            <a:off x="395016" y="1257301"/>
            <a:ext cx="7509002" cy="1833835"/>
          </a:xfrm>
          <a:prstGeom prst="rect">
            <a:avLst/>
          </a:prstGeom>
        </p:spPr>
        <p:txBody>
          <a:bodyPr vert="horz" wrap="square" lIns="0" tIns="0" rIns="0" bIns="0" rtlCol="0">
            <a:spAutoFit/>
          </a:bodyPr>
          <a:lstStyle/>
          <a:p>
            <a:pPr marL="355600" marR="157480" indent="-342900">
              <a:lnSpc>
                <a:spcPts val="1939"/>
              </a:lnSpc>
              <a:spcBef>
                <a:spcPts val="1240"/>
              </a:spcBef>
              <a:buClr>
                <a:srgbClr val="709400"/>
              </a:buClr>
              <a:buFont typeface="Arial" panose="020B0604020202020204" pitchFamily="34" charset="0"/>
              <a:buChar char="•"/>
              <a:tabLst>
                <a:tab pos="355600" algn="l"/>
              </a:tabLst>
            </a:pPr>
            <a:r>
              <a:rPr lang="en-US" sz="2000" dirty="0" smtClean="0">
                <a:latin typeface="Arial"/>
                <a:cs typeface="Arial"/>
              </a:rPr>
              <a:t>F32: </a:t>
            </a:r>
            <a:r>
              <a:rPr lang="en-US" sz="2000" dirty="0">
                <a:latin typeface="Arial"/>
                <a:cs typeface="Arial"/>
              </a:rPr>
              <a:t>Support up to 3 years of postdoctoral research training</a:t>
            </a:r>
            <a:r>
              <a:rPr lang="en-US" sz="2000" dirty="0" smtClean="0">
                <a:latin typeface="Arial"/>
                <a:cs typeface="Arial"/>
              </a:rPr>
              <a:t>.</a:t>
            </a:r>
          </a:p>
          <a:p>
            <a:pPr marL="12700" marR="157480">
              <a:lnSpc>
                <a:spcPts val="1939"/>
              </a:lnSpc>
              <a:spcBef>
                <a:spcPts val="1240"/>
              </a:spcBef>
              <a:buClr>
                <a:srgbClr val="709400"/>
              </a:buClr>
              <a:tabLst>
                <a:tab pos="355600" algn="l"/>
              </a:tabLst>
            </a:pPr>
            <a:endParaRPr lang="en-US" sz="2000" dirty="0">
              <a:latin typeface="Arial"/>
              <a:cs typeface="Arial"/>
            </a:endParaRPr>
          </a:p>
          <a:p>
            <a:pPr marL="355600" marR="157480" indent="-342900">
              <a:lnSpc>
                <a:spcPts val="1939"/>
              </a:lnSpc>
              <a:spcBef>
                <a:spcPts val="1240"/>
              </a:spcBef>
              <a:buClr>
                <a:srgbClr val="709400"/>
              </a:buClr>
              <a:buFont typeface="Arial" panose="020B0604020202020204" pitchFamily="34" charset="0"/>
              <a:buChar char="•"/>
              <a:tabLst>
                <a:tab pos="355600" algn="l"/>
              </a:tabLst>
            </a:pPr>
            <a:r>
              <a:rPr lang="en-US" sz="2000" dirty="0" smtClean="0">
                <a:latin typeface="Arial"/>
                <a:cs typeface="Arial"/>
              </a:rPr>
              <a:t>Awardees </a:t>
            </a:r>
            <a:r>
              <a:rPr lang="en-US" sz="2000" dirty="0">
                <a:latin typeface="Arial"/>
                <a:cs typeface="Arial"/>
              </a:rPr>
              <a:t>incur one year of </a:t>
            </a:r>
            <a:r>
              <a:rPr lang="en-US" sz="2000" dirty="0" smtClean="0">
                <a:latin typeface="Arial"/>
                <a:cs typeface="Arial"/>
              </a:rPr>
              <a:t>payback.</a:t>
            </a:r>
          </a:p>
          <a:p>
            <a:pPr marL="12700" marR="157480">
              <a:lnSpc>
                <a:spcPts val="1939"/>
              </a:lnSpc>
              <a:spcBef>
                <a:spcPts val="1240"/>
              </a:spcBef>
              <a:buClr>
                <a:srgbClr val="709400"/>
              </a:buClr>
              <a:tabLst>
                <a:tab pos="355600" algn="l"/>
              </a:tabLst>
            </a:pPr>
            <a:r>
              <a:rPr lang="en-US" sz="2000" dirty="0">
                <a:latin typeface="Arial"/>
                <a:cs typeface="Arial"/>
              </a:rPr>
              <a:t>	</a:t>
            </a:r>
            <a:r>
              <a:rPr lang="en-US" sz="2000" dirty="0" smtClean="0">
                <a:latin typeface="Arial"/>
                <a:cs typeface="Arial"/>
              </a:rPr>
              <a:t>Repay </a:t>
            </a:r>
            <a:r>
              <a:rPr lang="en-US" sz="2000" dirty="0">
                <a:latin typeface="Arial"/>
                <a:cs typeface="Arial"/>
              </a:rPr>
              <a:t>the 1st year by staying in research a 2nd year</a:t>
            </a:r>
          </a:p>
          <a:p>
            <a:pPr marL="355600" marR="157480" indent="-342900">
              <a:lnSpc>
                <a:spcPts val="1939"/>
              </a:lnSpc>
              <a:spcBef>
                <a:spcPts val="1240"/>
              </a:spcBef>
              <a:buClr>
                <a:srgbClr val="709400"/>
              </a:buClr>
              <a:buFont typeface="Arial" panose="020B0604020202020204" pitchFamily="34" charset="0"/>
              <a:buChar char="•"/>
              <a:tabLst>
                <a:tab pos="355600" algn="l"/>
              </a:tabLst>
            </a:pPr>
            <a:endParaRPr sz="1800" dirty="0">
              <a:solidFill>
                <a:srgbClr val="FF0000"/>
              </a:solidFill>
              <a:latin typeface="Arial"/>
              <a:cs typeface="Arial"/>
            </a:endParaRPr>
          </a:p>
        </p:txBody>
      </p:sp>
    </p:spTree>
    <p:extLst>
      <p:ext uri="{BB962C8B-B14F-4D97-AF65-F5344CB8AC3E}">
        <p14:creationId xmlns:p14="http://schemas.microsoft.com/office/powerpoint/2010/main" val="401144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534400" cy="571500"/>
          </a:xfrm>
        </p:spPr>
        <p:txBody>
          <a:bodyPr>
            <a:normAutofit fontScale="90000"/>
          </a:bodyPr>
          <a:lstStyle/>
          <a:p>
            <a:r>
              <a:rPr lang="en-US" dirty="0" smtClean="0"/>
              <a:t>NRSA Benefits and Stipends </a:t>
            </a:r>
            <a:r>
              <a:rPr lang="en-US" dirty="0"/>
              <a:t/>
            </a:r>
            <a:br>
              <a:rPr lang="en-US" dirty="0"/>
            </a:br>
            <a:endParaRPr lang="en-US" dirty="0"/>
          </a:p>
        </p:txBody>
      </p:sp>
      <p:sp>
        <p:nvSpPr>
          <p:cNvPr id="3" name="Text Placeholder 2"/>
          <p:cNvSpPr>
            <a:spLocks noGrp="1"/>
          </p:cNvSpPr>
          <p:nvPr>
            <p:ph type="body" idx="1"/>
          </p:nvPr>
        </p:nvSpPr>
        <p:spPr>
          <a:xfrm>
            <a:off x="533400" y="742950"/>
            <a:ext cx="4040188" cy="479822"/>
          </a:xfrm>
        </p:spPr>
        <p:txBody>
          <a:bodyPr/>
          <a:lstStyle/>
          <a:p>
            <a:r>
              <a:rPr lang="en-US" b="1" dirty="0" smtClean="0"/>
              <a:t>2016 NRSA Benefits</a:t>
            </a:r>
            <a:endParaRPr lang="en-US" b="1" dirty="0"/>
          </a:p>
        </p:txBody>
      </p:sp>
      <p:sp>
        <p:nvSpPr>
          <p:cNvPr id="4" name="Content Placeholder 3"/>
          <p:cNvSpPr>
            <a:spLocks noGrp="1"/>
          </p:cNvSpPr>
          <p:nvPr>
            <p:ph sz="half" idx="2"/>
          </p:nvPr>
        </p:nvSpPr>
        <p:spPr>
          <a:xfrm>
            <a:off x="533400" y="1402557"/>
            <a:ext cx="4040188" cy="2883694"/>
          </a:xfrm>
        </p:spPr>
        <p:txBody>
          <a:bodyPr>
            <a:normAutofit fontScale="92500" lnSpcReduction="20000"/>
          </a:bodyPr>
          <a:lstStyle/>
          <a:p>
            <a:pPr marL="0" indent="0">
              <a:buNone/>
            </a:pPr>
            <a:r>
              <a:rPr lang="en-US" sz="1800" b="1" dirty="0" smtClean="0">
                <a:solidFill>
                  <a:srgbClr val="719500"/>
                </a:solidFill>
              </a:rPr>
              <a:t>Tuition/Fees</a:t>
            </a:r>
          </a:p>
          <a:p>
            <a:r>
              <a:rPr lang="en-US" sz="1800" dirty="0" err="1" smtClean="0"/>
              <a:t>Predoc</a:t>
            </a:r>
            <a:r>
              <a:rPr lang="en-US" sz="1800" dirty="0" smtClean="0"/>
              <a:t>: 60% of requested tuition, capped at $16,000 </a:t>
            </a:r>
            <a:r>
              <a:rPr lang="en-US" sz="1800" smtClean="0"/>
              <a:t>($21,000 </a:t>
            </a:r>
            <a:r>
              <a:rPr lang="en-US" sz="1800" dirty="0" smtClean="0"/>
              <a:t>for MD/PHD programs)</a:t>
            </a:r>
          </a:p>
          <a:p>
            <a:r>
              <a:rPr lang="en-US" sz="1800" dirty="0" smtClean="0"/>
              <a:t>Postdoc: 60% of requested tuition, capped at $4,500 ($16,000 if seeking another doctoral degree)</a:t>
            </a:r>
          </a:p>
          <a:p>
            <a:pPr marL="0" indent="0">
              <a:buNone/>
            </a:pPr>
            <a:endParaRPr lang="en-US" sz="500" dirty="0" smtClean="0"/>
          </a:p>
          <a:p>
            <a:pPr marL="0" indent="0">
              <a:buNone/>
            </a:pPr>
            <a:r>
              <a:rPr lang="en-US" sz="1800" b="1" dirty="0" smtClean="0">
                <a:solidFill>
                  <a:srgbClr val="719500"/>
                </a:solidFill>
              </a:rPr>
              <a:t>Training Related Expenses</a:t>
            </a:r>
          </a:p>
          <a:p>
            <a:r>
              <a:rPr lang="en-US" sz="1800" dirty="0" err="1" smtClean="0"/>
              <a:t>Predoc</a:t>
            </a:r>
            <a:r>
              <a:rPr lang="en-US" sz="1800" dirty="0" smtClean="0"/>
              <a:t>: $4,200</a:t>
            </a:r>
          </a:p>
          <a:p>
            <a:r>
              <a:rPr lang="en-US" sz="1800" dirty="0" smtClean="0"/>
              <a:t>Postdoc: $8,850</a:t>
            </a:r>
          </a:p>
          <a:p>
            <a:pPr marL="0" indent="0">
              <a:buNone/>
            </a:pPr>
            <a:r>
              <a:rPr lang="en-US" sz="1800" dirty="0" smtClean="0"/>
              <a:t>Includes Health Insurance</a:t>
            </a:r>
            <a:endParaRPr lang="en-US" sz="1800" dirty="0"/>
          </a:p>
        </p:txBody>
      </p:sp>
      <p:sp>
        <p:nvSpPr>
          <p:cNvPr id="5" name="Text Placeholder 4"/>
          <p:cNvSpPr>
            <a:spLocks noGrp="1"/>
          </p:cNvSpPr>
          <p:nvPr>
            <p:ph type="body" sz="quarter" idx="3"/>
          </p:nvPr>
        </p:nvSpPr>
        <p:spPr>
          <a:xfrm>
            <a:off x="4721226" y="742950"/>
            <a:ext cx="4041775" cy="479822"/>
          </a:xfrm>
        </p:spPr>
        <p:txBody>
          <a:bodyPr/>
          <a:lstStyle/>
          <a:p>
            <a:r>
              <a:rPr lang="en-US" b="1" dirty="0" smtClean="0"/>
              <a:t>2016 NRSA Stipend</a:t>
            </a:r>
            <a:endParaRPr lang="en-US" b="1" dirty="0"/>
          </a:p>
        </p:txBody>
      </p:sp>
      <p:sp>
        <p:nvSpPr>
          <p:cNvPr id="6" name="Content Placeholder 5"/>
          <p:cNvSpPr>
            <a:spLocks noGrp="1"/>
          </p:cNvSpPr>
          <p:nvPr>
            <p:ph sz="quarter" idx="4"/>
          </p:nvPr>
        </p:nvSpPr>
        <p:spPr>
          <a:xfrm>
            <a:off x="4949825" y="1451389"/>
            <a:ext cx="4041775" cy="2777711"/>
          </a:xfrm>
        </p:spPr>
        <p:txBody>
          <a:bodyPr>
            <a:normAutofit fontScale="85000" lnSpcReduction="20000"/>
          </a:bodyPr>
          <a:lstStyle/>
          <a:p>
            <a:pPr marL="0" indent="0">
              <a:buNone/>
            </a:pPr>
            <a:r>
              <a:rPr lang="en-US" sz="1800" b="1" dirty="0" err="1" smtClean="0">
                <a:solidFill>
                  <a:srgbClr val="719500"/>
                </a:solidFill>
              </a:rPr>
              <a:t>Predoc</a:t>
            </a:r>
            <a:r>
              <a:rPr lang="en-US" sz="1800" b="1" dirty="0" smtClean="0">
                <a:solidFill>
                  <a:srgbClr val="719500"/>
                </a:solidFill>
              </a:rPr>
              <a:t>: </a:t>
            </a:r>
            <a:r>
              <a:rPr lang="en-US" sz="1800" dirty="0"/>
              <a:t>$23,376</a:t>
            </a:r>
          </a:p>
          <a:p>
            <a:pPr marL="0" indent="0">
              <a:buNone/>
            </a:pPr>
            <a:endParaRPr lang="en-US" sz="1800" dirty="0"/>
          </a:p>
          <a:p>
            <a:pPr marL="0" indent="0">
              <a:buNone/>
            </a:pPr>
            <a:r>
              <a:rPr lang="en-US" sz="1800" b="1" dirty="0" smtClean="0">
                <a:solidFill>
                  <a:srgbClr val="719500"/>
                </a:solidFill>
              </a:rPr>
              <a:t>Postdoc by Years of Experience</a:t>
            </a:r>
          </a:p>
          <a:p>
            <a:pPr marL="0" indent="0">
              <a:buNone/>
            </a:pPr>
            <a:r>
              <a:rPr lang="en-US" sz="1800" dirty="0" smtClean="0"/>
              <a:t>0   =  </a:t>
            </a:r>
            <a:r>
              <a:rPr lang="en-US" sz="1800" dirty="0"/>
              <a:t>$43,692</a:t>
            </a:r>
          </a:p>
          <a:p>
            <a:pPr marL="0" indent="0">
              <a:buNone/>
            </a:pPr>
            <a:r>
              <a:rPr lang="en-US" sz="1800" dirty="0" smtClean="0"/>
              <a:t>1   =  </a:t>
            </a:r>
            <a:r>
              <a:rPr lang="en-US" sz="1800" dirty="0"/>
              <a:t>$45,444</a:t>
            </a:r>
          </a:p>
          <a:p>
            <a:pPr marL="0" indent="0">
              <a:buNone/>
            </a:pPr>
            <a:r>
              <a:rPr lang="en-US" sz="1800" dirty="0" smtClean="0"/>
              <a:t>2   =  </a:t>
            </a:r>
            <a:r>
              <a:rPr lang="en-US" sz="1800" dirty="0"/>
              <a:t>$47,268</a:t>
            </a:r>
          </a:p>
          <a:p>
            <a:pPr marL="0" indent="0">
              <a:buNone/>
            </a:pPr>
            <a:r>
              <a:rPr lang="en-US" sz="1800" dirty="0" smtClean="0"/>
              <a:t>3   =  </a:t>
            </a:r>
            <a:r>
              <a:rPr lang="en-US" sz="1800" dirty="0"/>
              <a:t>$49,152</a:t>
            </a:r>
          </a:p>
          <a:p>
            <a:pPr marL="0" indent="0">
              <a:buNone/>
            </a:pPr>
            <a:r>
              <a:rPr lang="en-US" sz="1800" dirty="0" smtClean="0"/>
              <a:t>4   =  </a:t>
            </a:r>
            <a:r>
              <a:rPr lang="en-US" sz="1800" dirty="0"/>
              <a:t>$51,120</a:t>
            </a:r>
          </a:p>
          <a:p>
            <a:pPr marL="0" indent="0">
              <a:buNone/>
            </a:pPr>
            <a:r>
              <a:rPr lang="en-US" sz="1800" dirty="0" smtClean="0"/>
              <a:t>5   =  </a:t>
            </a:r>
            <a:r>
              <a:rPr lang="en-US" sz="1800" dirty="0"/>
              <a:t>$53,160</a:t>
            </a:r>
          </a:p>
          <a:p>
            <a:pPr marL="0" indent="0">
              <a:buNone/>
            </a:pPr>
            <a:r>
              <a:rPr lang="en-US" sz="1800" dirty="0" smtClean="0"/>
              <a:t>6   =  </a:t>
            </a:r>
            <a:r>
              <a:rPr lang="en-US" sz="1800" dirty="0"/>
              <a:t>$55,296</a:t>
            </a:r>
          </a:p>
          <a:p>
            <a:pPr marL="0" indent="0">
              <a:buNone/>
            </a:pPr>
            <a:r>
              <a:rPr lang="en-US" sz="1800" dirty="0" smtClean="0"/>
              <a:t>7+ =  </a:t>
            </a:r>
            <a:r>
              <a:rPr lang="en-US" sz="1800" dirty="0"/>
              <a:t>$</a:t>
            </a:r>
            <a:r>
              <a:rPr lang="en-US" sz="1800" dirty="0" smtClean="0"/>
              <a:t>57,504</a:t>
            </a:r>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2232954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Know the Path a Successful </a:t>
            </a:r>
            <a:r>
              <a:rPr lang="en-US" dirty="0" smtClean="0"/>
              <a:t>Application</a:t>
            </a:r>
            <a:endParaRPr lang="en-US" dirty="0"/>
          </a:p>
        </p:txBody>
      </p:sp>
      <p:sp>
        <p:nvSpPr>
          <p:cNvPr id="7" name="object 3" descr="A cartoon that shows how grant applications travel from a researcher through his or her institution to the NIH Center for Scientific Review which assigns it to an NIH Institute and Peer Review Group.  The application then goes to a study section, which reviews it for scientific merit.  The application continues on to an NIH institute, which evaluates it for relevance to its research priorities.  The application goes on to the institute's advisory council or board, which recommends action.  The Institute director then take final action.  Source: NIH/CSR&#10;"/>
          <p:cNvSpPr/>
          <p:nvPr/>
        </p:nvSpPr>
        <p:spPr>
          <a:xfrm>
            <a:off x="914400" y="769372"/>
            <a:ext cx="6904090" cy="363117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45856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Avoid  9 Common Applicant </a:t>
            </a:r>
            <a:r>
              <a:rPr lang="en-US" dirty="0" smtClean="0"/>
              <a:t>Pitfalls</a:t>
            </a:r>
            <a:endParaRPr lang="en-US" dirty="0"/>
          </a:p>
        </p:txBody>
      </p:sp>
      <p:sp>
        <p:nvSpPr>
          <p:cNvPr id="4" name="object 3"/>
          <p:cNvSpPr txBox="1"/>
          <p:nvPr/>
        </p:nvSpPr>
        <p:spPr>
          <a:xfrm>
            <a:off x="685800" y="1047750"/>
            <a:ext cx="7378065" cy="3557384"/>
          </a:xfrm>
          <a:prstGeom prst="rect">
            <a:avLst/>
          </a:prstGeom>
        </p:spPr>
        <p:txBody>
          <a:bodyPr vert="horz" wrap="square" lIns="0" tIns="0" rIns="0" bIns="0" rtlCol="0">
            <a:spAutoFit/>
          </a:bodyPr>
          <a:lstStyle/>
          <a:p>
            <a:pPr marL="12700">
              <a:spcBef>
                <a:spcPts val="525"/>
              </a:spcBef>
              <a:buClr>
                <a:srgbClr val="709400"/>
              </a:buClr>
              <a:tabLst>
                <a:tab pos="355600" algn="l"/>
              </a:tabLst>
            </a:pPr>
            <a:r>
              <a:rPr lang="en-US" spc="-15" dirty="0" smtClean="0">
                <a:latin typeface="Arial"/>
                <a:cs typeface="Arial"/>
              </a:rPr>
              <a:t>1.  Missing Letters and Attachments</a:t>
            </a:r>
          </a:p>
          <a:p>
            <a:pPr marL="12700">
              <a:spcBef>
                <a:spcPts val="525"/>
              </a:spcBef>
              <a:buClr>
                <a:srgbClr val="709400"/>
              </a:buClr>
              <a:tabLst>
                <a:tab pos="355600" algn="l"/>
              </a:tabLst>
            </a:pPr>
            <a:r>
              <a:rPr lang="en-US" spc="-15" dirty="0" smtClean="0">
                <a:solidFill>
                  <a:schemeClr val="tx1">
                    <a:lumMod val="65000"/>
                    <a:lumOff val="35000"/>
                  </a:schemeClr>
                </a:solidFill>
                <a:latin typeface="Arial"/>
                <a:cs typeface="Arial"/>
              </a:rPr>
              <a:t>2.  </a:t>
            </a:r>
            <a:r>
              <a:rPr lang="en-US" spc="-15" dirty="0" smtClean="0">
                <a:latin typeface="Arial"/>
                <a:cs typeface="Arial"/>
              </a:rPr>
              <a:t>Fa</a:t>
            </a:r>
            <a:r>
              <a:rPr lang="en-US" dirty="0" smtClean="0">
                <a:latin typeface="Arial"/>
                <a:cs typeface="Arial"/>
              </a:rPr>
              <a:t>i</a:t>
            </a:r>
            <a:r>
              <a:rPr lang="en-US" spc="-5" dirty="0" smtClean="0">
                <a:latin typeface="Arial"/>
                <a:cs typeface="Arial"/>
              </a:rPr>
              <a:t>l</a:t>
            </a:r>
            <a:r>
              <a:rPr lang="en-US" dirty="0" smtClean="0">
                <a:latin typeface="Arial"/>
                <a:cs typeface="Arial"/>
              </a:rPr>
              <a:t>i</a:t>
            </a:r>
            <a:r>
              <a:rPr lang="en-US" spc="-15" dirty="0" smtClean="0">
                <a:latin typeface="Arial"/>
                <a:cs typeface="Arial"/>
              </a:rPr>
              <a:t>ng</a:t>
            </a:r>
            <a:r>
              <a:rPr lang="en-US" dirty="0" smtClean="0">
                <a:latin typeface="Arial"/>
                <a:cs typeface="Arial"/>
              </a:rPr>
              <a:t> </a:t>
            </a:r>
            <a:r>
              <a:rPr lang="en-US" spc="-10" dirty="0" smtClean="0">
                <a:latin typeface="Arial"/>
                <a:cs typeface="Arial"/>
              </a:rPr>
              <a:t>to</a:t>
            </a:r>
            <a:r>
              <a:rPr lang="en-US" spc="-120" dirty="0" smtClean="0">
                <a:latin typeface="Arial"/>
                <a:cs typeface="Arial"/>
              </a:rPr>
              <a:t> </a:t>
            </a:r>
            <a:r>
              <a:rPr lang="en-US" spc="-15" dirty="0" smtClean="0">
                <a:latin typeface="Arial"/>
                <a:cs typeface="Arial"/>
              </a:rPr>
              <a:t>Appr</a:t>
            </a:r>
            <a:r>
              <a:rPr lang="en-US" spc="-10" dirty="0" smtClean="0">
                <a:latin typeface="Arial"/>
                <a:cs typeface="Arial"/>
              </a:rPr>
              <a:t>e</a:t>
            </a:r>
            <a:r>
              <a:rPr lang="en-US" spc="-15" dirty="0" smtClean="0">
                <a:latin typeface="Arial"/>
                <a:cs typeface="Arial"/>
              </a:rPr>
              <a:t>c</a:t>
            </a:r>
            <a:r>
              <a:rPr lang="en-US" dirty="0" smtClean="0">
                <a:latin typeface="Arial"/>
                <a:cs typeface="Arial"/>
              </a:rPr>
              <a:t>i</a:t>
            </a:r>
            <a:r>
              <a:rPr lang="en-US" spc="-15" dirty="0" smtClean="0">
                <a:latin typeface="Arial"/>
                <a:cs typeface="Arial"/>
              </a:rPr>
              <a:t>ate</a:t>
            </a:r>
            <a:r>
              <a:rPr lang="en-US" dirty="0" smtClean="0">
                <a:latin typeface="Arial"/>
                <a:cs typeface="Arial"/>
              </a:rPr>
              <a:t> </a:t>
            </a:r>
            <a:r>
              <a:rPr lang="en-US" spc="-15" dirty="0" smtClean="0">
                <a:latin typeface="Arial"/>
                <a:cs typeface="Arial"/>
              </a:rPr>
              <a:t>Submis</a:t>
            </a:r>
            <a:r>
              <a:rPr lang="en-US" spc="-10" dirty="0" smtClean="0">
                <a:latin typeface="Arial"/>
                <a:cs typeface="Arial"/>
              </a:rPr>
              <a:t>sion Is</a:t>
            </a:r>
            <a:r>
              <a:rPr lang="en-US" spc="5" dirty="0" smtClean="0">
                <a:latin typeface="Arial"/>
                <a:cs typeface="Arial"/>
              </a:rPr>
              <a:t> </a:t>
            </a:r>
            <a:r>
              <a:rPr lang="en-US" spc="-15" dirty="0" smtClean="0">
                <a:latin typeface="Arial"/>
                <a:cs typeface="Arial"/>
              </a:rPr>
              <a:t>a</a:t>
            </a:r>
            <a:r>
              <a:rPr lang="en-US" spc="-5" dirty="0" smtClean="0">
                <a:latin typeface="Arial"/>
                <a:cs typeface="Arial"/>
              </a:rPr>
              <a:t> </a:t>
            </a:r>
            <a:r>
              <a:rPr lang="en-US" spc="-20" dirty="0" smtClean="0">
                <a:latin typeface="Arial"/>
                <a:cs typeface="Arial"/>
              </a:rPr>
              <a:t>Mu</a:t>
            </a:r>
            <a:r>
              <a:rPr lang="en-US" dirty="0" smtClean="0">
                <a:latin typeface="Arial"/>
                <a:cs typeface="Arial"/>
              </a:rPr>
              <a:t>l</a:t>
            </a:r>
            <a:r>
              <a:rPr lang="en-US" spc="-10" dirty="0" smtClean="0">
                <a:latin typeface="Arial"/>
                <a:cs typeface="Arial"/>
              </a:rPr>
              <a:t>t</a:t>
            </a:r>
            <a:r>
              <a:rPr lang="en-US" spc="30" dirty="0" smtClean="0">
                <a:latin typeface="Arial"/>
                <a:cs typeface="Arial"/>
              </a:rPr>
              <a:t>i</a:t>
            </a:r>
            <a:r>
              <a:rPr lang="en-US" spc="-15" dirty="0" smtClean="0">
                <a:latin typeface="Arial"/>
                <a:cs typeface="Arial"/>
              </a:rPr>
              <a:t>-Step</a:t>
            </a:r>
            <a:r>
              <a:rPr lang="en-US" spc="10" dirty="0" smtClean="0">
                <a:latin typeface="Arial"/>
                <a:cs typeface="Arial"/>
              </a:rPr>
              <a:t> </a:t>
            </a:r>
            <a:r>
              <a:rPr lang="en-US" spc="-15" dirty="0" smtClean="0">
                <a:latin typeface="Arial"/>
                <a:cs typeface="Arial"/>
              </a:rPr>
              <a:t>Pro</a:t>
            </a:r>
            <a:r>
              <a:rPr lang="en-US" spc="-10" dirty="0" smtClean="0">
                <a:latin typeface="Arial"/>
                <a:cs typeface="Arial"/>
              </a:rPr>
              <a:t>c</a:t>
            </a:r>
            <a:r>
              <a:rPr lang="en-US" spc="-15" dirty="0" smtClean="0">
                <a:latin typeface="Arial"/>
                <a:cs typeface="Arial"/>
              </a:rPr>
              <a:t>e</a:t>
            </a:r>
            <a:r>
              <a:rPr lang="en-US" spc="-10" dirty="0" smtClean="0">
                <a:latin typeface="Arial"/>
                <a:cs typeface="Arial"/>
              </a:rPr>
              <a:t>s</a:t>
            </a:r>
            <a:r>
              <a:rPr lang="en-US" spc="-15" dirty="0" smtClean="0">
                <a:latin typeface="Arial"/>
                <a:cs typeface="Arial"/>
              </a:rPr>
              <a:t>s</a:t>
            </a:r>
            <a:endParaRPr lang="en-US" dirty="0" smtClean="0">
              <a:latin typeface="Arial"/>
              <a:cs typeface="Arial"/>
            </a:endParaRPr>
          </a:p>
          <a:p>
            <a:pPr marL="12700">
              <a:spcBef>
                <a:spcPts val="525"/>
              </a:spcBef>
              <a:buClr>
                <a:srgbClr val="709400"/>
              </a:buClr>
              <a:tabLst>
                <a:tab pos="355600" algn="l"/>
              </a:tabLst>
            </a:pPr>
            <a:r>
              <a:rPr lang="en-US" spc="-15" dirty="0" smtClean="0">
                <a:latin typeface="Arial"/>
                <a:cs typeface="Arial"/>
              </a:rPr>
              <a:t>3.  Submitting</a:t>
            </a:r>
            <a:r>
              <a:rPr lang="en-US" spc="-35" dirty="0" smtClean="0">
                <a:latin typeface="Arial"/>
                <a:cs typeface="Arial"/>
              </a:rPr>
              <a:t> </a:t>
            </a:r>
            <a:r>
              <a:rPr lang="en-US" spc="-220" dirty="0" smtClean="0">
                <a:latin typeface="Arial"/>
                <a:cs typeface="Arial"/>
              </a:rPr>
              <a:t>Y</a:t>
            </a:r>
            <a:r>
              <a:rPr lang="en-US" spc="-15" dirty="0" smtClean="0">
                <a:latin typeface="Arial"/>
                <a:cs typeface="Arial"/>
              </a:rPr>
              <a:t>our</a:t>
            </a:r>
            <a:r>
              <a:rPr lang="en-US" spc="-105" dirty="0" smtClean="0">
                <a:latin typeface="Arial"/>
                <a:cs typeface="Arial"/>
              </a:rPr>
              <a:t> </a:t>
            </a:r>
            <a:r>
              <a:rPr lang="en-US" spc="-15" dirty="0" smtClean="0">
                <a:latin typeface="Arial"/>
                <a:cs typeface="Arial"/>
              </a:rPr>
              <a:t>App</a:t>
            </a:r>
            <a:r>
              <a:rPr lang="en-US" dirty="0" smtClean="0">
                <a:latin typeface="Arial"/>
                <a:cs typeface="Arial"/>
              </a:rPr>
              <a:t>l</a:t>
            </a:r>
            <a:r>
              <a:rPr lang="en-US" spc="-5" dirty="0" smtClean="0">
                <a:latin typeface="Arial"/>
                <a:cs typeface="Arial"/>
              </a:rPr>
              <a:t>i</a:t>
            </a:r>
            <a:r>
              <a:rPr lang="en-US" spc="-10" dirty="0" smtClean="0">
                <a:latin typeface="Arial"/>
                <a:cs typeface="Arial"/>
              </a:rPr>
              <a:t>cat</a:t>
            </a:r>
            <a:r>
              <a:rPr lang="en-US" dirty="0" smtClean="0">
                <a:latin typeface="Arial"/>
                <a:cs typeface="Arial"/>
              </a:rPr>
              <a:t>i</a:t>
            </a:r>
            <a:r>
              <a:rPr lang="en-US" spc="-15" dirty="0" smtClean="0">
                <a:latin typeface="Arial"/>
                <a:cs typeface="Arial"/>
              </a:rPr>
              <a:t>on</a:t>
            </a:r>
            <a:r>
              <a:rPr lang="en-US" spc="-5" dirty="0" smtClean="0">
                <a:latin typeface="Arial"/>
                <a:cs typeface="Arial"/>
              </a:rPr>
              <a:t> </a:t>
            </a:r>
            <a:r>
              <a:rPr lang="en-US" spc="-10" dirty="0" smtClean="0">
                <a:latin typeface="Arial"/>
                <a:cs typeface="Arial"/>
              </a:rPr>
              <a:t>at</a:t>
            </a:r>
            <a:r>
              <a:rPr lang="en-US" spc="-5" dirty="0" smtClean="0">
                <a:latin typeface="Arial"/>
                <a:cs typeface="Arial"/>
              </a:rPr>
              <a:t> </a:t>
            </a:r>
            <a:r>
              <a:rPr lang="en-US" spc="-15" dirty="0" smtClean="0">
                <a:latin typeface="Arial"/>
                <a:cs typeface="Arial"/>
              </a:rPr>
              <a:t>the</a:t>
            </a:r>
            <a:r>
              <a:rPr lang="en-US" spc="5" dirty="0" smtClean="0">
                <a:latin typeface="Arial"/>
                <a:cs typeface="Arial"/>
              </a:rPr>
              <a:t> </a:t>
            </a:r>
            <a:r>
              <a:rPr lang="en-US" spc="-15" dirty="0" smtClean="0">
                <a:latin typeface="Arial"/>
                <a:cs typeface="Arial"/>
              </a:rPr>
              <a:t>Last</a:t>
            </a:r>
            <a:r>
              <a:rPr lang="en-US" dirty="0" smtClean="0">
                <a:latin typeface="Arial"/>
                <a:cs typeface="Arial"/>
              </a:rPr>
              <a:t> </a:t>
            </a:r>
            <a:r>
              <a:rPr lang="en-US" spc="-15" dirty="0" smtClean="0">
                <a:latin typeface="Arial"/>
                <a:cs typeface="Arial"/>
              </a:rPr>
              <a:t>Minute</a:t>
            </a:r>
            <a:endParaRPr lang="en-US" dirty="0" smtClean="0">
              <a:latin typeface="Arial"/>
              <a:cs typeface="Arial"/>
            </a:endParaRPr>
          </a:p>
          <a:p>
            <a:pPr marL="12700">
              <a:spcBef>
                <a:spcPts val="525"/>
              </a:spcBef>
              <a:buClr>
                <a:srgbClr val="709400"/>
              </a:buClr>
              <a:tabLst>
                <a:tab pos="355600" algn="l"/>
              </a:tabLst>
            </a:pPr>
            <a:r>
              <a:rPr lang="en-US" spc="-15" dirty="0" smtClean="0">
                <a:latin typeface="Arial"/>
                <a:cs typeface="Arial"/>
              </a:rPr>
              <a:t>4.  Not</a:t>
            </a:r>
            <a:r>
              <a:rPr lang="en-US" spc="-5" dirty="0" smtClean="0">
                <a:latin typeface="Arial"/>
                <a:cs typeface="Arial"/>
              </a:rPr>
              <a:t> </a:t>
            </a:r>
            <a:r>
              <a:rPr lang="en-US" spc="-20" dirty="0" smtClean="0">
                <a:latin typeface="Arial"/>
                <a:cs typeface="Arial"/>
              </a:rPr>
              <a:t>U</a:t>
            </a:r>
            <a:r>
              <a:rPr lang="en-US" spc="-10" dirty="0" smtClean="0">
                <a:latin typeface="Arial"/>
                <a:cs typeface="Arial"/>
              </a:rPr>
              <a:t>sing</a:t>
            </a:r>
            <a:r>
              <a:rPr lang="en-US" spc="-5" dirty="0" smtClean="0">
                <a:latin typeface="Arial"/>
                <a:cs typeface="Arial"/>
              </a:rPr>
              <a:t> </a:t>
            </a:r>
            <a:r>
              <a:rPr lang="en-US" spc="-10" dirty="0" smtClean="0">
                <a:latin typeface="Arial"/>
                <a:cs typeface="Arial"/>
              </a:rPr>
              <a:t>th</a:t>
            </a:r>
            <a:r>
              <a:rPr lang="en-US" spc="-15" dirty="0" smtClean="0">
                <a:latin typeface="Arial"/>
                <a:cs typeface="Arial"/>
              </a:rPr>
              <a:t>e</a:t>
            </a:r>
            <a:r>
              <a:rPr lang="en-US" spc="10" dirty="0" smtClean="0">
                <a:latin typeface="Arial"/>
                <a:cs typeface="Arial"/>
              </a:rPr>
              <a:t> </a:t>
            </a:r>
            <a:r>
              <a:rPr lang="en-US" spc="-15" dirty="0" smtClean="0">
                <a:latin typeface="Arial"/>
                <a:cs typeface="Arial"/>
              </a:rPr>
              <a:t>Rig</a:t>
            </a:r>
            <a:r>
              <a:rPr lang="en-US" spc="-10" dirty="0" smtClean="0">
                <a:latin typeface="Arial"/>
                <a:cs typeface="Arial"/>
              </a:rPr>
              <a:t>ht</a:t>
            </a:r>
            <a:r>
              <a:rPr lang="en-US" spc="-120" dirty="0" smtClean="0">
                <a:latin typeface="Arial"/>
                <a:cs typeface="Arial"/>
              </a:rPr>
              <a:t> </a:t>
            </a:r>
            <a:r>
              <a:rPr lang="en-US" spc="-15" dirty="0" smtClean="0">
                <a:latin typeface="Arial"/>
                <a:cs typeface="Arial"/>
              </a:rPr>
              <a:t>App</a:t>
            </a:r>
            <a:r>
              <a:rPr lang="en-US" dirty="0" smtClean="0">
                <a:latin typeface="Arial"/>
                <a:cs typeface="Arial"/>
              </a:rPr>
              <a:t>l</a:t>
            </a:r>
            <a:r>
              <a:rPr lang="en-US" spc="-5" dirty="0" smtClean="0">
                <a:latin typeface="Arial"/>
                <a:cs typeface="Arial"/>
              </a:rPr>
              <a:t>i</a:t>
            </a:r>
            <a:r>
              <a:rPr lang="en-US" spc="-10" dirty="0" smtClean="0">
                <a:latin typeface="Arial"/>
                <a:cs typeface="Arial"/>
              </a:rPr>
              <a:t>cat</a:t>
            </a:r>
            <a:r>
              <a:rPr lang="en-US" dirty="0" smtClean="0">
                <a:latin typeface="Arial"/>
                <a:cs typeface="Arial"/>
              </a:rPr>
              <a:t>i</a:t>
            </a:r>
            <a:r>
              <a:rPr lang="en-US" spc="-15" dirty="0" smtClean="0">
                <a:latin typeface="Arial"/>
                <a:cs typeface="Arial"/>
              </a:rPr>
              <a:t>on</a:t>
            </a:r>
            <a:r>
              <a:rPr lang="en-US" spc="-20" dirty="0" smtClean="0">
                <a:latin typeface="Arial"/>
                <a:cs typeface="Arial"/>
              </a:rPr>
              <a:t> </a:t>
            </a:r>
            <a:r>
              <a:rPr lang="en-US" spc="-15" dirty="0" smtClean="0">
                <a:latin typeface="Arial"/>
                <a:cs typeface="Arial"/>
              </a:rPr>
              <a:t>Form</a:t>
            </a:r>
            <a:endParaRPr lang="en-US" dirty="0" smtClean="0">
              <a:latin typeface="Arial"/>
              <a:cs typeface="Arial"/>
            </a:endParaRPr>
          </a:p>
          <a:p>
            <a:pPr marL="12700">
              <a:spcBef>
                <a:spcPts val="525"/>
              </a:spcBef>
              <a:buClr>
                <a:srgbClr val="709400"/>
              </a:buClr>
              <a:tabLst>
                <a:tab pos="355600" algn="l"/>
              </a:tabLst>
            </a:pPr>
            <a:r>
              <a:rPr lang="en-US" spc="-15" dirty="0" smtClean="0">
                <a:latin typeface="Arial"/>
                <a:cs typeface="Arial"/>
              </a:rPr>
              <a:t>5.  Not</a:t>
            </a:r>
            <a:r>
              <a:rPr lang="en-US" spc="-5" dirty="0" smtClean="0">
                <a:latin typeface="Arial"/>
                <a:cs typeface="Arial"/>
              </a:rPr>
              <a:t> </a:t>
            </a:r>
            <a:r>
              <a:rPr lang="en-US" spc="-15" dirty="0" smtClean="0">
                <a:latin typeface="Arial"/>
                <a:cs typeface="Arial"/>
              </a:rPr>
              <a:t>Giving</a:t>
            </a:r>
            <a:r>
              <a:rPr lang="en-US" spc="15" dirty="0" smtClean="0">
                <a:latin typeface="Arial"/>
                <a:cs typeface="Arial"/>
              </a:rPr>
              <a:t> </a:t>
            </a:r>
            <a:r>
              <a:rPr lang="en-US" spc="-15" dirty="0" smtClean="0">
                <a:latin typeface="Arial"/>
                <a:cs typeface="Arial"/>
              </a:rPr>
              <a:t>the</a:t>
            </a:r>
            <a:r>
              <a:rPr lang="en-US" spc="10" dirty="0" smtClean="0">
                <a:latin typeface="Arial"/>
                <a:cs typeface="Arial"/>
              </a:rPr>
              <a:t> </a:t>
            </a:r>
            <a:r>
              <a:rPr lang="en-US" spc="-10" dirty="0" smtClean="0">
                <a:latin typeface="Arial"/>
                <a:cs typeface="Arial"/>
              </a:rPr>
              <a:t>Instructio</a:t>
            </a:r>
            <a:r>
              <a:rPr lang="en-US" spc="-15" dirty="0" smtClean="0">
                <a:latin typeface="Arial"/>
                <a:cs typeface="Arial"/>
              </a:rPr>
              <a:t>ns</a:t>
            </a:r>
            <a:r>
              <a:rPr lang="en-US" spc="-10" dirty="0" smtClean="0">
                <a:latin typeface="Arial"/>
                <a:cs typeface="Arial"/>
              </a:rPr>
              <a:t> </a:t>
            </a:r>
            <a:r>
              <a:rPr lang="en-US" spc="-15" dirty="0" smtClean="0">
                <a:latin typeface="Arial"/>
                <a:cs typeface="Arial"/>
              </a:rPr>
              <a:t>Eno</a:t>
            </a:r>
            <a:r>
              <a:rPr lang="en-US" spc="-10" dirty="0" smtClean="0">
                <a:latin typeface="Arial"/>
                <a:cs typeface="Arial"/>
              </a:rPr>
              <a:t>u</a:t>
            </a:r>
            <a:r>
              <a:rPr lang="en-US" spc="-15" dirty="0" smtClean="0">
                <a:latin typeface="Arial"/>
                <a:cs typeface="Arial"/>
              </a:rPr>
              <a:t>gh</a:t>
            </a:r>
            <a:r>
              <a:rPr lang="en-US" spc="-114" dirty="0" smtClean="0">
                <a:latin typeface="Arial"/>
                <a:cs typeface="Arial"/>
              </a:rPr>
              <a:t> </a:t>
            </a:r>
            <a:r>
              <a:rPr lang="en-US" spc="-10" dirty="0" smtClean="0">
                <a:latin typeface="Arial"/>
                <a:cs typeface="Arial"/>
              </a:rPr>
              <a:t>Attentio</a:t>
            </a:r>
            <a:r>
              <a:rPr lang="en-US" spc="-15" dirty="0" smtClean="0">
                <a:latin typeface="Arial"/>
                <a:cs typeface="Arial"/>
              </a:rPr>
              <a:t>n</a:t>
            </a:r>
            <a:endParaRPr lang="en-US" dirty="0" smtClean="0">
              <a:latin typeface="Arial"/>
              <a:cs typeface="Arial"/>
            </a:endParaRPr>
          </a:p>
          <a:p>
            <a:pPr marL="12700">
              <a:spcBef>
                <a:spcPts val="525"/>
              </a:spcBef>
              <a:buClr>
                <a:srgbClr val="709400"/>
              </a:buClr>
              <a:tabLst>
                <a:tab pos="355600" algn="l"/>
              </a:tabLst>
            </a:pPr>
            <a:r>
              <a:rPr lang="en-US" spc="-15" dirty="0" smtClean="0">
                <a:latin typeface="Arial"/>
                <a:cs typeface="Arial"/>
              </a:rPr>
              <a:t>6.  Prod</a:t>
            </a:r>
            <a:r>
              <a:rPr lang="en-US" spc="-10" dirty="0" smtClean="0">
                <a:latin typeface="Arial"/>
                <a:cs typeface="Arial"/>
              </a:rPr>
              <a:t>u</a:t>
            </a:r>
            <a:r>
              <a:rPr lang="en-US" spc="-15" dirty="0" smtClean="0">
                <a:latin typeface="Arial"/>
                <a:cs typeface="Arial"/>
              </a:rPr>
              <a:t>c</a:t>
            </a:r>
            <a:r>
              <a:rPr lang="en-US" dirty="0" smtClean="0">
                <a:latin typeface="Arial"/>
                <a:cs typeface="Arial"/>
              </a:rPr>
              <a:t>i</a:t>
            </a:r>
            <a:r>
              <a:rPr lang="en-US" spc="-15" dirty="0" smtClean="0">
                <a:latin typeface="Arial"/>
                <a:cs typeface="Arial"/>
              </a:rPr>
              <a:t>ng</a:t>
            </a:r>
            <a:r>
              <a:rPr lang="en-US" dirty="0" smtClean="0">
                <a:latin typeface="Arial"/>
                <a:cs typeface="Arial"/>
              </a:rPr>
              <a:t> </a:t>
            </a:r>
            <a:r>
              <a:rPr lang="en-US" spc="-15" dirty="0" smtClean="0">
                <a:latin typeface="Arial"/>
                <a:cs typeface="Arial"/>
              </a:rPr>
              <a:t>an</a:t>
            </a:r>
            <a:r>
              <a:rPr lang="en-US" dirty="0" smtClean="0">
                <a:latin typeface="Arial"/>
                <a:cs typeface="Arial"/>
              </a:rPr>
              <a:t> </a:t>
            </a:r>
            <a:r>
              <a:rPr lang="en-US" spc="-10" dirty="0" smtClean="0">
                <a:latin typeface="Arial"/>
                <a:cs typeface="Arial"/>
              </a:rPr>
              <a:t>Inc</a:t>
            </a:r>
            <a:r>
              <a:rPr lang="en-US" spc="-15" dirty="0" smtClean="0">
                <a:latin typeface="Arial"/>
                <a:cs typeface="Arial"/>
              </a:rPr>
              <a:t>ompl</a:t>
            </a:r>
            <a:r>
              <a:rPr lang="en-US" spc="-10" dirty="0" smtClean="0">
                <a:latin typeface="Arial"/>
                <a:cs typeface="Arial"/>
              </a:rPr>
              <a:t>ete</a:t>
            </a:r>
            <a:r>
              <a:rPr lang="en-US" spc="-105" dirty="0" smtClean="0">
                <a:latin typeface="Arial"/>
                <a:cs typeface="Arial"/>
              </a:rPr>
              <a:t> </a:t>
            </a:r>
            <a:r>
              <a:rPr lang="en-US" spc="-15" dirty="0" smtClean="0">
                <a:latin typeface="Arial"/>
                <a:cs typeface="Arial"/>
              </a:rPr>
              <a:t>App</a:t>
            </a:r>
            <a:r>
              <a:rPr lang="en-US" dirty="0" smtClean="0">
                <a:latin typeface="Arial"/>
                <a:cs typeface="Arial"/>
              </a:rPr>
              <a:t>l</a:t>
            </a:r>
            <a:r>
              <a:rPr lang="en-US" spc="-5" dirty="0" smtClean="0">
                <a:latin typeface="Arial"/>
                <a:cs typeface="Arial"/>
              </a:rPr>
              <a:t>i</a:t>
            </a:r>
            <a:r>
              <a:rPr lang="en-US" spc="-10" dirty="0" smtClean="0">
                <a:latin typeface="Arial"/>
                <a:cs typeface="Arial"/>
              </a:rPr>
              <a:t>cat</a:t>
            </a:r>
            <a:r>
              <a:rPr lang="en-US" dirty="0" smtClean="0">
                <a:latin typeface="Arial"/>
                <a:cs typeface="Arial"/>
              </a:rPr>
              <a:t>i</a:t>
            </a:r>
            <a:r>
              <a:rPr lang="en-US" spc="-15" dirty="0" smtClean="0">
                <a:latin typeface="Arial"/>
                <a:cs typeface="Arial"/>
              </a:rPr>
              <a:t>on</a:t>
            </a:r>
          </a:p>
          <a:p>
            <a:pPr marL="12700">
              <a:spcBef>
                <a:spcPts val="525"/>
              </a:spcBef>
              <a:buClr>
                <a:srgbClr val="709400"/>
              </a:buClr>
              <a:tabLst>
                <a:tab pos="355600" algn="l"/>
              </a:tabLst>
            </a:pPr>
            <a:r>
              <a:rPr lang="en-US" dirty="0" smtClean="0">
                <a:latin typeface="Arial"/>
                <a:cs typeface="Arial"/>
              </a:rPr>
              <a:t>7.  Overstuffing Your Application</a:t>
            </a:r>
          </a:p>
          <a:p>
            <a:pPr marL="12700">
              <a:lnSpc>
                <a:spcPct val="100000"/>
              </a:lnSpc>
              <a:spcBef>
                <a:spcPts val="525"/>
              </a:spcBef>
              <a:buClr>
                <a:srgbClr val="709400"/>
              </a:buClr>
              <a:tabLst>
                <a:tab pos="355600" algn="l"/>
              </a:tabLst>
            </a:pPr>
            <a:r>
              <a:rPr lang="en-US" spc="-15" dirty="0" smtClean="0">
                <a:latin typeface="Arial"/>
                <a:cs typeface="Arial"/>
              </a:rPr>
              <a:t>8.  Submitting</a:t>
            </a:r>
            <a:r>
              <a:rPr lang="en-US" spc="10" dirty="0" smtClean="0">
                <a:latin typeface="Arial"/>
                <a:cs typeface="Arial"/>
              </a:rPr>
              <a:t> </a:t>
            </a:r>
            <a:r>
              <a:rPr lang="en-US" spc="-15" dirty="0" smtClean="0">
                <a:latin typeface="Arial"/>
                <a:cs typeface="Arial"/>
              </a:rPr>
              <a:t>a</a:t>
            </a:r>
            <a:r>
              <a:rPr lang="en-US" spc="-5" dirty="0" smtClean="0">
                <a:latin typeface="Arial"/>
                <a:cs typeface="Arial"/>
              </a:rPr>
              <a:t> </a:t>
            </a:r>
            <a:r>
              <a:rPr lang="en-US" spc="-15" dirty="0" smtClean="0">
                <a:latin typeface="Arial"/>
                <a:cs typeface="Arial"/>
              </a:rPr>
              <a:t>New</a:t>
            </a:r>
            <a:r>
              <a:rPr lang="en-US" spc="-120" dirty="0" smtClean="0">
                <a:latin typeface="Arial"/>
                <a:cs typeface="Arial"/>
              </a:rPr>
              <a:t> </a:t>
            </a:r>
            <a:r>
              <a:rPr lang="en-US" spc="-15" dirty="0" smtClean="0">
                <a:latin typeface="Arial"/>
                <a:cs typeface="Arial"/>
              </a:rPr>
              <a:t>App</a:t>
            </a:r>
            <a:r>
              <a:rPr lang="en-US" dirty="0" smtClean="0">
                <a:latin typeface="Arial"/>
                <a:cs typeface="Arial"/>
              </a:rPr>
              <a:t>l</a:t>
            </a:r>
            <a:r>
              <a:rPr lang="en-US" spc="-5" dirty="0" smtClean="0">
                <a:latin typeface="Arial"/>
                <a:cs typeface="Arial"/>
              </a:rPr>
              <a:t>i</a:t>
            </a:r>
            <a:r>
              <a:rPr lang="en-US" spc="-10" dirty="0" smtClean="0">
                <a:latin typeface="Arial"/>
                <a:cs typeface="Arial"/>
              </a:rPr>
              <a:t>cat</a:t>
            </a:r>
            <a:r>
              <a:rPr lang="en-US" dirty="0" smtClean="0">
                <a:latin typeface="Arial"/>
                <a:cs typeface="Arial"/>
              </a:rPr>
              <a:t>i</a:t>
            </a:r>
            <a:r>
              <a:rPr lang="en-US" spc="-15" dirty="0" smtClean="0">
                <a:latin typeface="Arial"/>
                <a:cs typeface="Arial"/>
              </a:rPr>
              <a:t>on</a:t>
            </a:r>
            <a:r>
              <a:rPr lang="en-US" spc="-5" dirty="0" smtClean="0">
                <a:latin typeface="Arial"/>
                <a:cs typeface="Arial"/>
              </a:rPr>
              <a:t> </a:t>
            </a:r>
            <a:r>
              <a:rPr lang="en-US" spc="-15" dirty="0" smtClean="0">
                <a:latin typeface="Arial"/>
                <a:cs typeface="Arial"/>
              </a:rPr>
              <a:t>but</a:t>
            </a:r>
            <a:r>
              <a:rPr lang="en-US" spc="10" dirty="0" smtClean="0">
                <a:latin typeface="Arial"/>
                <a:cs typeface="Arial"/>
              </a:rPr>
              <a:t> </a:t>
            </a:r>
            <a:r>
              <a:rPr lang="en-US" spc="-10" dirty="0" smtClean="0">
                <a:latin typeface="Arial"/>
                <a:cs typeface="Arial"/>
              </a:rPr>
              <a:t>Referrin</a:t>
            </a:r>
            <a:r>
              <a:rPr lang="en-US" spc="-15" dirty="0" smtClean="0">
                <a:latin typeface="Arial"/>
                <a:cs typeface="Arial"/>
              </a:rPr>
              <a:t>g</a:t>
            </a:r>
            <a:r>
              <a:rPr lang="en-US" spc="10" dirty="0" smtClean="0">
                <a:latin typeface="Arial"/>
                <a:cs typeface="Arial"/>
              </a:rPr>
              <a:t> </a:t>
            </a:r>
            <a:r>
              <a:rPr lang="en-US" spc="-10" dirty="0" smtClean="0">
                <a:latin typeface="Arial"/>
                <a:cs typeface="Arial"/>
              </a:rPr>
              <a:t>to</a:t>
            </a:r>
            <a:r>
              <a:rPr lang="en-US" spc="-5" dirty="0" smtClean="0">
                <a:latin typeface="Arial"/>
                <a:cs typeface="Arial"/>
              </a:rPr>
              <a:t> </a:t>
            </a:r>
            <a:r>
              <a:rPr lang="en-US" spc="-15" dirty="0" smtClean="0">
                <a:latin typeface="Arial"/>
                <a:cs typeface="Arial"/>
              </a:rPr>
              <a:t>Pr</a:t>
            </a:r>
            <a:r>
              <a:rPr lang="en-US" spc="-10" dirty="0" smtClean="0">
                <a:latin typeface="Arial"/>
                <a:cs typeface="Arial"/>
              </a:rPr>
              <a:t>e</a:t>
            </a:r>
            <a:r>
              <a:rPr lang="en-US" spc="-15" dirty="0" smtClean="0">
                <a:latin typeface="Arial"/>
                <a:cs typeface="Arial"/>
              </a:rPr>
              <a:t>vious</a:t>
            </a:r>
            <a:endParaRPr lang="en-US" dirty="0" smtClean="0">
              <a:latin typeface="Arial"/>
              <a:cs typeface="Arial"/>
            </a:endParaRPr>
          </a:p>
          <a:p>
            <a:pPr marL="355600">
              <a:lnSpc>
                <a:spcPct val="100000"/>
              </a:lnSpc>
            </a:pPr>
            <a:r>
              <a:rPr lang="en-US" spc="-15" dirty="0" smtClean="0">
                <a:latin typeface="Arial"/>
                <a:cs typeface="Arial"/>
              </a:rPr>
              <a:t>Re</a:t>
            </a:r>
            <a:r>
              <a:rPr lang="en-US" spc="-25" dirty="0" smtClean="0">
                <a:latin typeface="Arial"/>
                <a:cs typeface="Arial"/>
              </a:rPr>
              <a:t>v</a:t>
            </a:r>
            <a:r>
              <a:rPr lang="en-US" spc="-15" dirty="0" smtClean="0">
                <a:latin typeface="Arial"/>
                <a:cs typeface="Arial"/>
              </a:rPr>
              <a:t>iew</a:t>
            </a:r>
            <a:r>
              <a:rPr lang="en-US" spc="10" dirty="0" smtClean="0">
                <a:latin typeface="Arial"/>
                <a:cs typeface="Arial"/>
              </a:rPr>
              <a:t> </a:t>
            </a:r>
            <a:r>
              <a:rPr lang="en-US" spc="-15" dirty="0" smtClean="0">
                <a:latin typeface="Arial"/>
                <a:cs typeface="Arial"/>
              </a:rPr>
              <a:t>Outcomes</a:t>
            </a:r>
            <a:r>
              <a:rPr lang="en-US" spc="20" dirty="0" smtClean="0">
                <a:latin typeface="Arial"/>
                <a:cs typeface="Arial"/>
              </a:rPr>
              <a:t> </a:t>
            </a:r>
            <a:r>
              <a:rPr lang="en-US" spc="-10" dirty="0" smtClean="0">
                <a:latin typeface="Arial"/>
                <a:cs typeface="Arial"/>
              </a:rPr>
              <a:t>or</a:t>
            </a:r>
            <a:r>
              <a:rPr lang="en-US" spc="5" dirty="0" smtClean="0">
                <a:latin typeface="Arial"/>
                <a:cs typeface="Arial"/>
              </a:rPr>
              <a:t> </a:t>
            </a:r>
            <a:r>
              <a:rPr lang="en-US" spc="-10" dirty="0" smtClean="0">
                <a:latin typeface="Arial"/>
                <a:cs typeface="Arial"/>
              </a:rPr>
              <a:t>Critic</a:t>
            </a:r>
            <a:r>
              <a:rPr lang="en-US" spc="-5" dirty="0" smtClean="0">
                <a:latin typeface="Arial"/>
                <a:cs typeface="Arial"/>
              </a:rPr>
              <a:t>i</a:t>
            </a:r>
            <a:r>
              <a:rPr lang="en-US" spc="-10" dirty="0" smtClean="0">
                <a:latin typeface="Arial"/>
                <a:cs typeface="Arial"/>
              </a:rPr>
              <a:t>s</a:t>
            </a:r>
            <a:r>
              <a:rPr lang="en-US" spc="-20" dirty="0" smtClean="0">
                <a:latin typeface="Arial"/>
                <a:cs typeface="Arial"/>
              </a:rPr>
              <a:t>m</a:t>
            </a:r>
            <a:endParaRPr lang="en-US" dirty="0" smtClean="0">
              <a:latin typeface="Arial"/>
              <a:cs typeface="Arial"/>
            </a:endParaRPr>
          </a:p>
          <a:p>
            <a:pPr marL="12700">
              <a:buClr>
                <a:srgbClr val="709400"/>
              </a:buClr>
              <a:tabLst>
                <a:tab pos="355600" algn="l"/>
              </a:tabLst>
            </a:pPr>
            <a:r>
              <a:rPr lang="en-US" spc="-15" dirty="0" smtClean="0">
                <a:latin typeface="Arial"/>
                <a:cs typeface="Arial"/>
              </a:rPr>
              <a:t>9.  Us</a:t>
            </a:r>
            <a:r>
              <a:rPr lang="en-US" dirty="0" smtClean="0">
                <a:latin typeface="Arial"/>
                <a:cs typeface="Arial"/>
              </a:rPr>
              <a:t>i</a:t>
            </a:r>
            <a:r>
              <a:rPr lang="en-US" spc="-15" dirty="0" smtClean="0">
                <a:latin typeface="Arial"/>
                <a:cs typeface="Arial"/>
              </a:rPr>
              <a:t>ng</a:t>
            </a:r>
            <a:r>
              <a:rPr lang="en-US" dirty="0" smtClean="0">
                <a:latin typeface="Arial"/>
                <a:cs typeface="Arial"/>
              </a:rPr>
              <a:t> </a:t>
            </a:r>
            <a:r>
              <a:rPr lang="en-US" spc="-15" dirty="0">
                <a:latin typeface="Arial"/>
                <a:cs typeface="Arial"/>
              </a:rPr>
              <a:t>a</a:t>
            </a:r>
            <a:r>
              <a:rPr lang="en-US" spc="-5" dirty="0">
                <a:latin typeface="Arial"/>
                <a:cs typeface="Arial"/>
              </a:rPr>
              <a:t> </a:t>
            </a:r>
            <a:r>
              <a:rPr lang="en-US" spc="-15" dirty="0">
                <a:latin typeface="Arial"/>
                <a:cs typeface="Arial"/>
              </a:rPr>
              <a:t>Small</a:t>
            </a:r>
            <a:r>
              <a:rPr lang="en-US" spc="5" dirty="0">
                <a:latin typeface="Arial"/>
                <a:cs typeface="Arial"/>
              </a:rPr>
              <a:t> </a:t>
            </a:r>
            <a:r>
              <a:rPr lang="en-US" spc="-15" dirty="0">
                <a:latin typeface="Arial"/>
                <a:cs typeface="Arial"/>
              </a:rPr>
              <a:t>Font</a:t>
            </a:r>
            <a:endParaRPr lang="en-US" dirty="0">
              <a:latin typeface="Arial"/>
              <a:cs typeface="Arial"/>
            </a:endParaRPr>
          </a:p>
          <a:p>
            <a:pPr marL="355600" indent="-342900">
              <a:lnSpc>
                <a:spcPct val="100000"/>
              </a:lnSpc>
              <a:buClr>
                <a:srgbClr val="709400"/>
              </a:buClr>
              <a:buFont typeface="Arial"/>
              <a:buChar char="•"/>
              <a:tabLst>
                <a:tab pos="355600" algn="l"/>
              </a:tabLst>
            </a:pPr>
            <a:endParaRPr sz="2200" dirty="0">
              <a:latin typeface="Arial"/>
              <a:cs typeface="Arial"/>
            </a:endParaRPr>
          </a:p>
        </p:txBody>
      </p:sp>
    </p:spTree>
    <p:extLst>
      <p:ext uri="{BB962C8B-B14F-4D97-AF65-F5344CB8AC3E}">
        <p14:creationId xmlns:p14="http://schemas.microsoft.com/office/powerpoint/2010/main" val="3171616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9550"/>
            <a:ext cx="8229600" cy="571500"/>
          </a:xfrm>
        </p:spPr>
        <p:txBody>
          <a:bodyPr>
            <a:normAutofit/>
          </a:bodyPr>
          <a:lstStyle/>
          <a:p>
            <a:r>
              <a:rPr lang="en-US" dirty="0"/>
              <a:t>Missing Letters and </a:t>
            </a:r>
            <a:r>
              <a:rPr lang="en-US" dirty="0" smtClean="0"/>
              <a:t>Attachments</a:t>
            </a:r>
            <a:endParaRPr lang="en-US" dirty="0"/>
          </a:p>
        </p:txBody>
      </p:sp>
      <p:sp>
        <p:nvSpPr>
          <p:cNvPr id="4" name="object 3"/>
          <p:cNvSpPr txBox="1"/>
          <p:nvPr/>
        </p:nvSpPr>
        <p:spPr>
          <a:xfrm>
            <a:off x="723900" y="895350"/>
            <a:ext cx="7734300" cy="3413755"/>
          </a:xfrm>
          <a:prstGeom prst="rect">
            <a:avLst/>
          </a:prstGeom>
        </p:spPr>
        <p:txBody>
          <a:bodyPr vert="horz" wrap="square" lIns="0" tIns="0" rIns="0" bIns="0" rtlCol="0">
            <a:spAutoFit/>
          </a:bodyPr>
          <a:lstStyle/>
          <a:p>
            <a:pPr marL="12700">
              <a:lnSpc>
                <a:spcPct val="100000"/>
              </a:lnSpc>
            </a:pPr>
            <a:r>
              <a:rPr sz="2000" b="1" spc="-15" dirty="0">
                <a:solidFill>
                  <a:srgbClr val="709400"/>
                </a:solidFill>
                <a:latin typeface="Arial"/>
                <a:cs typeface="Arial"/>
              </a:rPr>
              <a:t>Missing</a:t>
            </a:r>
            <a:r>
              <a:rPr sz="2000" b="1" spc="25" dirty="0">
                <a:solidFill>
                  <a:srgbClr val="709400"/>
                </a:solidFill>
                <a:latin typeface="Arial"/>
                <a:cs typeface="Arial"/>
              </a:rPr>
              <a:t> </a:t>
            </a:r>
            <a:r>
              <a:rPr sz="2000" b="1" spc="-15" dirty="0">
                <a:solidFill>
                  <a:srgbClr val="709400"/>
                </a:solidFill>
                <a:latin typeface="Arial"/>
                <a:cs typeface="Arial"/>
              </a:rPr>
              <a:t>Letters</a:t>
            </a:r>
            <a:endParaRPr sz="2000" dirty="0">
              <a:latin typeface="Arial"/>
              <a:cs typeface="Arial"/>
            </a:endParaRPr>
          </a:p>
          <a:p>
            <a:pPr marL="355600" indent="-342900">
              <a:lnSpc>
                <a:spcPct val="100000"/>
              </a:lnSpc>
              <a:spcBef>
                <a:spcPts val="525"/>
              </a:spcBef>
              <a:buClr>
                <a:srgbClr val="709400"/>
              </a:buClr>
              <a:buFont typeface="Arial"/>
              <a:buChar char="•"/>
              <a:tabLst>
                <a:tab pos="355600" algn="l"/>
              </a:tabLst>
            </a:pPr>
            <a:r>
              <a:rPr sz="2000" spc="-15" dirty="0">
                <a:latin typeface="Arial"/>
                <a:cs typeface="Arial"/>
              </a:rPr>
              <a:t>One</a:t>
            </a:r>
            <a:r>
              <a:rPr sz="2000" spc="10" dirty="0">
                <a:latin typeface="Arial"/>
                <a:cs typeface="Arial"/>
              </a:rPr>
              <a:t> </a:t>
            </a:r>
            <a:r>
              <a:rPr sz="2000" spc="-10" dirty="0">
                <a:latin typeface="Arial"/>
                <a:cs typeface="Arial"/>
              </a:rPr>
              <a:t>of</a:t>
            </a:r>
            <a:r>
              <a:rPr sz="2000" spc="-5" dirty="0">
                <a:latin typeface="Arial"/>
                <a:cs typeface="Arial"/>
              </a:rPr>
              <a:t> </a:t>
            </a:r>
            <a:r>
              <a:rPr sz="2000" spc="-15" dirty="0">
                <a:latin typeface="Arial"/>
                <a:cs typeface="Arial"/>
              </a:rPr>
              <a:t>your</a:t>
            </a:r>
            <a:r>
              <a:rPr sz="2000" spc="10" dirty="0">
                <a:latin typeface="Arial"/>
                <a:cs typeface="Arial"/>
              </a:rPr>
              <a:t> </a:t>
            </a:r>
            <a:r>
              <a:rPr sz="2000" spc="-10" dirty="0">
                <a:latin typeface="Arial"/>
                <a:cs typeface="Arial"/>
              </a:rPr>
              <a:t>refe</a:t>
            </a:r>
            <a:r>
              <a:rPr sz="2000" spc="-15" dirty="0">
                <a:latin typeface="Arial"/>
                <a:cs typeface="Arial"/>
              </a:rPr>
              <a:t>renc</a:t>
            </a:r>
            <a:r>
              <a:rPr sz="2000" spc="-10" dirty="0">
                <a:latin typeface="Arial"/>
                <a:cs typeface="Arial"/>
              </a:rPr>
              <a:t>e</a:t>
            </a:r>
            <a:r>
              <a:rPr sz="2000" spc="-15" dirty="0">
                <a:latin typeface="Arial"/>
                <a:cs typeface="Arial"/>
              </a:rPr>
              <a:t>s</a:t>
            </a:r>
            <a:r>
              <a:rPr sz="2000" spc="15" dirty="0">
                <a:latin typeface="Arial"/>
                <a:cs typeface="Arial"/>
              </a:rPr>
              <a:t> </a:t>
            </a:r>
            <a:r>
              <a:rPr sz="2000" spc="-15" dirty="0">
                <a:latin typeface="Arial"/>
                <a:cs typeface="Arial"/>
              </a:rPr>
              <a:t>may</a:t>
            </a:r>
            <a:r>
              <a:rPr sz="2000" spc="10" dirty="0">
                <a:latin typeface="Arial"/>
                <a:cs typeface="Arial"/>
              </a:rPr>
              <a:t> </a:t>
            </a:r>
            <a:r>
              <a:rPr sz="2000" spc="-10" dirty="0">
                <a:latin typeface="Arial"/>
                <a:cs typeface="Arial"/>
              </a:rPr>
              <a:t>fa</a:t>
            </a:r>
            <a:r>
              <a:rPr sz="2000" dirty="0">
                <a:latin typeface="Arial"/>
                <a:cs typeface="Arial"/>
              </a:rPr>
              <a:t>i</a:t>
            </a:r>
            <a:r>
              <a:rPr sz="2000" spc="-5" dirty="0">
                <a:latin typeface="Arial"/>
                <a:cs typeface="Arial"/>
              </a:rPr>
              <a:t>l </a:t>
            </a:r>
            <a:r>
              <a:rPr sz="2000" spc="-10" dirty="0">
                <a:latin typeface="Arial"/>
                <a:cs typeface="Arial"/>
              </a:rPr>
              <a:t>to</a:t>
            </a:r>
            <a:r>
              <a:rPr sz="2000" spc="-5" dirty="0">
                <a:latin typeface="Arial"/>
                <a:cs typeface="Arial"/>
              </a:rPr>
              <a:t> </a:t>
            </a:r>
            <a:r>
              <a:rPr sz="2000" spc="-10" dirty="0">
                <a:latin typeface="Arial"/>
                <a:cs typeface="Arial"/>
              </a:rPr>
              <a:t>s</a:t>
            </a:r>
            <a:r>
              <a:rPr sz="2000" spc="-15" dirty="0">
                <a:latin typeface="Arial"/>
                <a:cs typeface="Arial"/>
              </a:rPr>
              <a:t>ubmit</a:t>
            </a:r>
            <a:r>
              <a:rPr sz="2000" dirty="0">
                <a:latin typeface="Arial"/>
                <a:cs typeface="Arial"/>
              </a:rPr>
              <a:t> </a:t>
            </a:r>
            <a:r>
              <a:rPr sz="2000" spc="-10" dirty="0">
                <a:latin typeface="Arial"/>
                <a:cs typeface="Arial"/>
              </a:rPr>
              <a:t>their</a:t>
            </a:r>
            <a:r>
              <a:rPr sz="2000" spc="15" dirty="0">
                <a:latin typeface="Arial"/>
                <a:cs typeface="Arial"/>
              </a:rPr>
              <a:t> </a:t>
            </a:r>
            <a:r>
              <a:rPr sz="2000" spc="-10" dirty="0">
                <a:latin typeface="Arial"/>
                <a:cs typeface="Arial"/>
              </a:rPr>
              <a:t>lette</a:t>
            </a:r>
            <a:r>
              <a:rPr sz="2000" spc="-125" dirty="0">
                <a:latin typeface="Arial"/>
                <a:cs typeface="Arial"/>
              </a:rPr>
              <a:t>r</a:t>
            </a:r>
            <a:r>
              <a:rPr sz="2000" spc="-10" dirty="0">
                <a:latin typeface="Arial"/>
                <a:cs typeface="Arial"/>
              </a:rPr>
              <a:t>.</a:t>
            </a:r>
            <a:endParaRPr sz="2000" dirty="0">
              <a:latin typeface="Arial"/>
              <a:cs typeface="Arial"/>
            </a:endParaRPr>
          </a:p>
          <a:p>
            <a:pPr marL="355600" marR="284480" indent="-342900">
              <a:lnSpc>
                <a:spcPct val="100000"/>
              </a:lnSpc>
              <a:spcBef>
                <a:spcPts val="530"/>
              </a:spcBef>
              <a:buClr>
                <a:srgbClr val="709400"/>
              </a:buClr>
              <a:buFont typeface="Arial"/>
              <a:buChar char="•"/>
              <a:tabLst>
                <a:tab pos="355600" algn="l"/>
              </a:tabLst>
            </a:pPr>
            <a:r>
              <a:rPr sz="2000" spc="-15" dirty="0">
                <a:latin typeface="Arial"/>
                <a:cs typeface="Arial"/>
              </a:rPr>
              <a:t>Counti</a:t>
            </a:r>
            <a:r>
              <a:rPr sz="2000" spc="-10" dirty="0">
                <a:latin typeface="Arial"/>
                <a:cs typeface="Arial"/>
              </a:rPr>
              <a:t>n</a:t>
            </a:r>
            <a:r>
              <a:rPr sz="2000" spc="-15" dirty="0">
                <a:latin typeface="Arial"/>
                <a:cs typeface="Arial"/>
              </a:rPr>
              <a:t>g</a:t>
            </a:r>
            <a:r>
              <a:rPr sz="2000" spc="-5" dirty="0">
                <a:latin typeface="Arial"/>
                <a:cs typeface="Arial"/>
              </a:rPr>
              <a:t> </a:t>
            </a:r>
            <a:r>
              <a:rPr sz="2000" spc="-15" dirty="0">
                <a:latin typeface="Arial"/>
                <a:cs typeface="Arial"/>
              </a:rPr>
              <a:t>a</a:t>
            </a:r>
            <a:r>
              <a:rPr sz="2000" spc="10" dirty="0">
                <a:latin typeface="Arial"/>
                <a:cs typeface="Arial"/>
              </a:rPr>
              <a:t> </a:t>
            </a:r>
            <a:r>
              <a:rPr sz="2000" spc="-10" dirty="0">
                <a:latin typeface="Arial"/>
                <a:cs typeface="Arial"/>
              </a:rPr>
              <a:t>letter</a:t>
            </a:r>
            <a:r>
              <a:rPr sz="2000" dirty="0">
                <a:latin typeface="Arial"/>
                <a:cs typeface="Arial"/>
              </a:rPr>
              <a:t> </a:t>
            </a:r>
            <a:r>
              <a:rPr sz="2000" spc="-15" dirty="0">
                <a:latin typeface="Arial"/>
                <a:cs typeface="Arial"/>
              </a:rPr>
              <a:t>from</a:t>
            </a:r>
            <a:r>
              <a:rPr sz="2000" spc="15" dirty="0">
                <a:latin typeface="Arial"/>
                <a:cs typeface="Arial"/>
              </a:rPr>
              <a:t> </a:t>
            </a:r>
            <a:r>
              <a:rPr sz="2000" spc="-15" dirty="0">
                <a:latin typeface="Arial"/>
                <a:cs typeface="Arial"/>
              </a:rPr>
              <a:t>your</a:t>
            </a:r>
            <a:r>
              <a:rPr sz="2000" spc="10" dirty="0">
                <a:latin typeface="Arial"/>
                <a:cs typeface="Arial"/>
              </a:rPr>
              <a:t> </a:t>
            </a:r>
            <a:r>
              <a:rPr sz="2000" spc="-15" dirty="0">
                <a:latin typeface="Arial"/>
                <a:cs typeface="Arial"/>
              </a:rPr>
              <a:t>s</a:t>
            </a:r>
            <a:r>
              <a:rPr sz="2000" spc="-10" dirty="0">
                <a:latin typeface="Arial"/>
                <a:cs typeface="Arial"/>
              </a:rPr>
              <a:t>p</a:t>
            </a:r>
            <a:r>
              <a:rPr sz="2000" spc="-15" dirty="0">
                <a:latin typeface="Arial"/>
                <a:cs typeface="Arial"/>
              </a:rPr>
              <a:t>on</a:t>
            </a:r>
            <a:r>
              <a:rPr sz="2000" spc="-10" dirty="0">
                <a:latin typeface="Arial"/>
                <a:cs typeface="Arial"/>
              </a:rPr>
              <a:t>sor</a:t>
            </a:r>
            <a:r>
              <a:rPr sz="2000" spc="-5" dirty="0">
                <a:latin typeface="Arial"/>
                <a:cs typeface="Arial"/>
              </a:rPr>
              <a:t> </a:t>
            </a:r>
            <a:r>
              <a:rPr sz="2000" spc="-10" dirty="0">
                <a:latin typeface="Arial"/>
                <a:cs typeface="Arial"/>
              </a:rPr>
              <a:t>or</a:t>
            </a:r>
            <a:r>
              <a:rPr sz="2000" spc="5" dirty="0">
                <a:latin typeface="Arial"/>
                <a:cs typeface="Arial"/>
              </a:rPr>
              <a:t> </a:t>
            </a:r>
            <a:r>
              <a:rPr sz="2000" spc="-15" dirty="0">
                <a:latin typeface="Arial"/>
                <a:cs typeface="Arial"/>
              </a:rPr>
              <a:t>a</a:t>
            </a:r>
            <a:r>
              <a:rPr sz="2000" spc="-5" dirty="0">
                <a:latin typeface="Arial"/>
                <a:cs typeface="Arial"/>
              </a:rPr>
              <a:t> </a:t>
            </a:r>
            <a:r>
              <a:rPr sz="2000" spc="-10" dirty="0">
                <a:latin typeface="Arial"/>
                <a:cs typeface="Arial"/>
              </a:rPr>
              <a:t>collaborator</a:t>
            </a:r>
            <a:r>
              <a:rPr sz="2000" spc="-5" dirty="0">
                <a:latin typeface="Arial"/>
                <a:cs typeface="Arial"/>
              </a:rPr>
              <a:t> </a:t>
            </a:r>
            <a:r>
              <a:rPr sz="2000" spc="-15" dirty="0">
                <a:latin typeface="Arial"/>
                <a:cs typeface="Arial"/>
              </a:rPr>
              <a:t>as</a:t>
            </a:r>
            <a:r>
              <a:rPr sz="2000" spc="5" dirty="0">
                <a:latin typeface="Arial"/>
                <a:cs typeface="Arial"/>
              </a:rPr>
              <a:t> </a:t>
            </a:r>
            <a:r>
              <a:rPr sz="2000" spc="-15" dirty="0">
                <a:latin typeface="Arial"/>
                <a:cs typeface="Arial"/>
              </a:rPr>
              <a:t>a</a:t>
            </a:r>
            <a:r>
              <a:rPr sz="2000" spc="-10" dirty="0">
                <a:latin typeface="Arial"/>
                <a:cs typeface="Arial"/>
              </a:rPr>
              <a:t> refe</a:t>
            </a:r>
            <a:r>
              <a:rPr sz="2000" spc="-15" dirty="0">
                <a:latin typeface="Arial"/>
                <a:cs typeface="Arial"/>
              </a:rPr>
              <a:t>rence</a:t>
            </a:r>
            <a:r>
              <a:rPr sz="2000" spc="15" dirty="0">
                <a:latin typeface="Arial"/>
                <a:cs typeface="Arial"/>
              </a:rPr>
              <a:t> </a:t>
            </a:r>
            <a:r>
              <a:rPr sz="2000" spc="-10" dirty="0">
                <a:latin typeface="Arial"/>
                <a:cs typeface="Arial"/>
              </a:rPr>
              <a:t>lette</a:t>
            </a:r>
            <a:r>
              <a:rPr sz="2000" spc="-125" dirty="0">
                <a:latin typeface="Arial"/>
                <a:cs typeface="Arial"/>
              </a:rPr>
              <a:t>r</a:t>
            </a:r>
            <a:r>
              <a:rPr sz="2000" spc="-10" dirty="0">
                <a:latin typeface="Arial"/>
                <a:cs typeface="Arial"/>
              </a:rPr>
              <a:t>.</a:t>
            </a:r>
            <a:endParaRPr sz="2000" dirty="0">
              <a:latin typeface="Arial"/>
              <a:cs typeface="Arial"/>
            </a:endParaRPr>
          </a:p>
          <a:p>
            <a:pPr marL="12700">
              <a:lnSpc>
                <a:spcPct val="100000"/>
              </a:lnSpc>
              <a:spcBef>
                <a:spcPts val="525"/>
              </a:spcBef>
            </a:pPr>
            <a:endParaRPr lang="en-US" sz="500" b="1" spc="-15" dirty="0" smtClean="0">
              <a:latin typeface="Arial"/>
              <a:cs typeface="Arial"/>
            </a:endParaRPr>
          </a:p>
          <a:p>
            <a:pPr marL="12700">
              <a:lnSpc>
                <a:spcPct val="100000"/>
              </a:lnSpc>
              <a:spcBef>
                <a:spcPts val="525"/>
              </a:spcBef>
            </a:pPr>
            <a:r>
              <a:rPr lang="en-US" sz="2000" b="1" spc="-10" dirty="0" smtClean="0">
                <a:latin typeface="Arial"/>
                <a:cs typeface="Arial"/>
              </a:rPr>
              <a:t>L</a:t>
            </a:r>
            <a:r>
              <a:rPr sz="2000" b="1" spc="-10" dirty="0" smtClean="0">
                <a:latin typeface="Arial"/>
                <a:cs typeface="Arial"/>
              </a:rPr>
              <a:t>ette</a:t>
            </a:r>
            <a:r>
              <a:rPr sz="2000" b="1" spc="-15" dirty="0" smtClean="0">
                <a:latin typeface="Arial"/>
                <a:cs typeface="Arial"/>
              </a:rPr>
              <a:t>rs</a:t>
            </a:r>
            <a:r>
              <a:rPr sz="2000" b="1" spc="10" dirty="0" smtClean="0">
                <a:latin typeface="Arial"/>
                <a:cs typeface="Arial"/>
              </a:rPr>
              <a:t> </a:t>
            </a:r>
            <a:r>
              <a:rPr sz="2000" b="1" spc="-15" dirty="0">
                <a:latin typeface="Arial"/>
                <a:cs typeface="Arial"/>
              </a:rPr>
              <a:t>from</a:t>
            </a:r>
            <a:r>
              <a:rPr sz="2000" b="1" spc="10" dirty="0">
                <a:latin typeface="Arial"/>
                <a:cs typeface="Arial"/>
              </a:rPr>
              <a:t> </a:t>
            </a:r>
            <a:r>
              <a:rPr sz="2000" b="1" spc="-15" dirty="0">
                <a:latin typeface="Arial"/>
                <a:cs typeface="Arial"/>
              </a:rPr>
              <a:t>collaborators</a:t>
            </a:r>
            <a:r>
              <a:rPr sz="2000" b="1" spc="25" dirty="0">
                <a:latin typeface="Arial"/>
                <a:cs typeface="Arial"/>
              </a:rPr>
              <a:t> </a:t>
            </a:r>
            <a:r>
              <a:rPr sz="2000" b="1" spc="-15" dirty="0">
                <a:latin typeface="Arial"/>
                <a:cs typeface="Arial"/>
              </a:rPr>
              <a:t>are</a:t>
            </a:r>
            <a:r>
              <a:rPr sz="2000" b="1" spc="-5" dirty="0">
                <a:latin typeface="Arial"/>
                <a:cs typeface="Arial"/>
              </a:rPr>
              <a:t> </a:t>
            </a:r>
            <a:r>
              <a:rPr lang="en-US" sz="2000" b="1" spc="-5" dirty="0" smtClean="0">
                <a:latin typeface="Arial"/>
                <a:cs typeface="Arial"/>
              </a:rPr>
              <a:t>also </a:t>
            </a:r>
            <a:r>
              <a:rPr sz="2000" b="1" spc="-15" dirty="0" smtClean="0">
                <a:latin typeface="Arial"/>
                <a:cs typeface="Arial"/>
              </a:rPr>
              <a:t>re</a:t>
            </a:r>
            <a:r>
              <a:rPr sz="2000" b="1" spc="-10" dirty="0" smtClean="0">
                <a:latin typeface="Arial"/>
                <a:cs typeface="Arial"/>
              </a:rPr>
              <a:t>q</a:t>
            </a:r>
            <a:r>
              <a:rPr sz="2000" b="1" spc="-15" dirty="0" smtClean="0">
                <a:latin typeface="Arial"/>
                <a:cs typeface="Arial"/>
              </a:rPr>
              <a:t>uired</a:t>
            </a:r>
            <a:r>
              <a:rPr sz="2000" b="1" spc="25" dirty="0" smtClean="0">
                <a:latin typeface="Arial"/>
                <a:cs typeface="Arial"/>
              </a:rPr>
              <a:t> </a:t>
            </a:r>
            <a:r>
              <a:rPr sz="2000" b="1" spc="-15" dirty="0">
                <a:latin typeface="Arial"/>
                <a:cs typeface="Arial"/>
              </a:rPr>
              <a:t>to</a:t>
            </a:r>
            <a:r>
              <a:rPr sz="2000" b="1" spc="10" dirty="0">
                <a:latin typeface="Arial"/>
                <a:cs typeface="Arial"/>
              </a:rPr>
              <a:t> </a:t>
            </a:r>
            <a:r>
              <a:rPr sz="2000" b="1" spc="-15" dirty="0">
                <a:latin typeface="Arial"/>
                <a:cs typeface="Arial"/>
              </a:rPr>
              <a:t>show</a:t>
            </a:r>
            <a:r>
              <a:rPr sz="2000" b="1" spc="15" dirty="0">
                <a:latin typeface="Arial"/>
                <a:cs typeface="Arial"/>
              </a:rPr>
              <a:t> </a:t>
            </a:r>
            <a:r>
              <a:rPr sz="2000" b="1" spc="-10" dirty="0">
                <a:latin typeface="Arial"/>
                <a:cs typeface="Arial"/>
              </a:rPr>
              <a:t>their</a:t>
            </a:r>
            <a:endParaRPr sz="2000" dirty="0">
              <a:latin typeface="Arial"/>
              <a:cs typeface="Arial"/>
            </a:endParaRPr>
          </a:p>
          <a:p>
            <a:pPr marL="12700">
              <a:lnSpc>
                <a:spcPct val="100000"/>
              </a:lnSpc>
            </a:pPr>
            <a:r>
              <a:rPr sz="2000" b="1" spc="-15" dirty="0">
                <a:latin typeface="Arial"/>
                <a:cs typeface="Arial"/>
              </a:rPr>
              <a:t>commitm</a:t>
            </a:r>
            <a:r>
              <a:rPr sz="2000" b="1" spc="-10" dirty="0">
                <a:latin typeface="Arial"/>
                <a:cs typeface="Arial"/>
              </a:rPr>
              <a:t>ent.</a:t>
            </a:r>
            <a:endParaRPr sz="2000" dirty="0">
              <a:latin typeface="Arial"/>
              <a:cs typeface="Arial"/>
            </a:endParaRPr>
          </a:p>
          <a:p>
            <a:pPr>
              <a:lnSpc>
                <a:spcPct val="100000"/>
              </a:lnSpc>
              <a:spcBef>
                <a:spcPts val="16"/>
              </a:spcBef>
            </a:pPr>
            <a:endParaRPr lang="en-US" sz="500" dirty="0" smtClean="0">
              <a:latin typeface="Times New Roman"/>
              <a:cs typeface="Times New Roman"/>
            </a:endParaRPr>
          </a:p>
          <a:p>
            <a:pPr>
              <a:lnSpc>
                <a:spcPct val="100000"/>
              </a:lnSpc>
              <a:spcBef>
                <a:spcPts val="16"/>
              </a:spcBef>
            </a:pPr>
            <a:endParaRPr sz="500" dirty="0">
              <a:latin typeface="Times New Roman"/>
              <a:cs typeface="Times New Roman"/>
            </a:endParaRPr>
          </a:p>
          <a:p>
            <a:pPr marL="12700">
              <a:lnSpc>
                <a:spcPct val="100000"/>
              </a:lnSpc>
            </a:pPr>
            <a:r>
              <a:rPr sz="2000" b="1" spc="-15" dirty="0">
                <a:solidFill>
                  <a:srgbClr val="709400"/>
                </a:solidFill>
                <a:latin typeface="Arial"/>
                <a:cs typeface="Arial"/>
              </a:rPr>
              <a:t>Missing</a:t>
            </a:r>
            <a:r>
              <a:rPr sz="2000" b="1" spc="-45" dirty="0">
                <a:solidFill>
                  <a:srgbClr val="709400"/>
                </a:solidFill>
                <a:latin typeface="Arial"/>
                <a:cs typeface="Arial"/>
              </a:rPr>
              <a:t> </a:t>
            </a:r>
            <a:r>
              <a:rPr sz="2000" b="1" spc="-15" dirty="0">
                <a:solidFill>
                  <a:srgbClr val="709400"/>
                </a:solidFill>
                <a:latin typeface="Arial"/>
                <a:cs typeface="Arial"/>
              </a:rPr>
              <a:t>Attac</a:t>
            </a:r>
            <a:r>
              <a:rPr sz="2000" b="1" spc="-10" dirty="0">
                <a:solidFill>
                  <a:srgbClr val="709400"/>
                </a:solidFill>
                <a:latin typeface="Arial"/>
                <a:cs typeface="Arial"/>
              </a:rPr>
              <a:t>h</a:t>
            </a:r>
            <a:r>
              <a:rPr sz="2000" b="1" spc="-15" dirty="0">
                <a:solidFill>
                  <a:srgbClr val="709400"/>
                </a:solidFill>
                <a:latin typeface="Arial"/>
                <a:cs typeface="Arial"/>
              </a:rPr>
              <a:t>ments</a:t>
            </a:r>
            <a:endParaRPr sz="2000" dirty="0">
              <a:latin typeface="Arial"/>
              <a:cs typeface="Arial"/>
            </a:endParaRPr>
          </a:p>
          <a:p>
            <a:pPr marL="355600" indent="-342900">
              <a:lnSpc>
                <a:spcPct val="100000"/>
              </a:lnSpc>
              <a:spcBef>
                <a:spcPts val="530"/>
              </a:spcBef>
              <a:buClr>
                <a:srgbClr val="709400"/>
              </a:buClr>
              <a:buFont typeface="Arial"/>
              <a:buChar char="•"/>
              <a:tabLst>
                <a:tab pos="355600" algn="l"/>
              </a:tabLst>
            </a:pPr>
            <a:r>
              <a:rPr sz="2000" spc="-10" dirty="0">
                <a:latin typeface="Arial"/>
                <a:cs typeface="Arial"/>
              </a:rPr>
              <a:t>Diversity</a:t>
            </a:r>
            <a:r>
              <a:rPr sz="2000" spc="5" dirty="0">
                <a:latin typeface="Arial"/>
                <a:cs typeface="Arial"/>
              </a:rPr>
              <a:t> </a:t>
            </a:r>
            <a:r>
              <a:rPr sz="2000" spc="-15" dirty="0">
                <a:latin typeface="Arial"/>
                <a:cs typeface="Arial"/>
              </a:rPr>
              <a:t>F31s</a:t>
            </a:r>
            <a:r>
              <a:rPr sz="2000" spc="15" dirty="0">
                <a:latin typeface="Arial"/>
                <a:cs typeface="Arial"/>
              </a:rPr>
              <a:t> </a:t>
            </a:r>
            <a:r>
              <a:rPr sz="2000" spc="-15" dirty="0">
                <a:latin typeface="Arial"/>
                <a:cs typeface="Arial"/>
              </a:rPr>
              <a:t>requ</a:t>
            </a:r>
            <a:r>
              <a:rPr sz="2000" dirty="0">
                <a:latin typeface="Arial"/>
                <a:cs typeface="Arial"/>
              </a:rPr>
              <a:t>i</a:t>
            </a:r>
            <a:r>
              <a:rPr sz="2000" spc="-10" dirty="0">
                <a:latin typeface="Arial"/>
                <a:cs typeface="Arial"/>
              </a:rPr>
              <a:t>re</a:t>
            </a:r>
            <a:r>
              <a:rPr sz="2000" spc="-5" dirty="0">
                <a:latin typeface="Arial"/>
                <a:cs typeface="Arial"/>
              </a:rPr>
              <a:t> </a:t>
            </a:r>
            <a:r>
              <a:rPr sz="2000" spc="-15" dirty="0">
                <a:latin typeface="Arial"/>
                <a:cs typeface="Arial"/>
              </a:rPr>
              <a:t>a</a:t>
            </a:r>
            <a:r>
              <a:rPr sz="2000" spc="15" dirty="0">
                <a:latin typeface="Arial"/>
                <a:cs typeface="Arial"/>
              </a:rPr>
              <a:t> </a:t>
            </a:r>
            <a:r>
              <a:rPr sz="2000" spc="-10" dirty="0">
                <a:latin typeface="Arial"/>
                <a:cs typeface="Arial"/>
              </a:rPr>
              <a:t>letter</a:t>
            </a:r>
            <a:r>
              <a:rPr sz="2000" spc="-5" dirty="0">
                <a:latin typeface="Arial"/>
                <a:cs typeface="Arial"/>
              </a:rPr>
              <a:t> </a:t>
            </a:r>
            <a:r>
              <a:rPr sz="2000" spc="-15" dirty="0">
                <a:latin typeface="Arial"/>
                <a:cs typeface="Arial"/>
              </a:rPr>
              <a:t>from</a:t>
            </a:r>
            <a:r>
              <a:rPr sz="2000" spc="15" dirty="0">
                <a:latin typeface="Arial"/>
                <a:cs typeface="Arial"/>
              </a:rPr>
              <a:t> </a:t>
            </a:r>
            <a:r>
              <a:rPr sz="2000" spc="-15" dirty="0">
                <a:latin typeface="Arial"/>
                <a:cs typeface="Arial"/>
              </a:rPr>
              <a:t>the</a:t>
            </a:r>
            <a:r>
              <a:rPr sz="2000" spc="-5" dirty="0">
                <a:latin typeface="Arial"/>
                <a:cs typeface="Arial"/>
              </a:rPr>
              <a:t> </a:t>
            </a:r>
            <a:r>
              <a:rPr sz="2000" dirty="0">
                <a:latin typeface="Arial"/>
                <a:cs typeface="Arial"/>
              </a:rPr>
              <a:t>i</a:t>
            </a:r>
            <a:r>
              <a:rPr sz="2000" spc="-10" dirty="0">
                <a:latin typeface="Arial"/>
                <a:cs typeface="Arial"/>
              </a:rPr>
              <a:t>nstitution </a:t>
            </a:r>
            <a:r>
              <a:rPr sz="2000" spc="-15" dirty="0">
                <a:latin typeface="Arial"/>
                <a:cs typeface="Arial"/>
              </a:rPr>
              <a:t>saying</a:t>
            </a:r>
            <a:r>
              <a:rPr sz="2000" dirty="0">
                <a:latin typeface="Arial"/>
                <a:cs typeface="Arial"/>
              </a:rPr>
              <a:t> </a:t>
            </a:r>
            <a:r>
              <a:rPr sz="2000" spc="-15" dirty="0">
                <a:latin typeface="Arial"/>
                <a:cs typeface="Arial"/>
              </a:rPr>
              <a:t>the</a:t>
            </a:r>
            <a:endParaRPr sz="2000" dirty="0">
              <a:latin typeface="Arial"/>
              <a:cs typeface="Arial"/>
            </a:endParaRPr>
          </a:p>
          <a:p>
            <a:pPr marL="355600">
              <a:lnSpc>
                <a:spcPct val="100000"/>
              </a:lnSpc>
            </a:pPr>
            <a:r>
              <a:rPr sz="2000" spc="-15" dirty="0">
                <a:latin typeface="Arial"/>
                <a:cs typeface="Arial"/>
              </a:rPr>
              <a:t>ap</a:t>
            </a:r>
            <a:r>
              <a:rPr sz="2000" spc="-10" dirty="0">
                <a:latin typeface="Arial"/>
                <a:cs typeface="Arial"/>
              </a:rPr>
              <a:t>p</a:t>
            </a:r>
            <a:r>
              <a:rPr sz="2000" spc="-5" dirty="0">
                <a:latin typeface="Arial"/>
                <a:cs typeface="Arial"/>
              </a:rPr>
              <a:t>l</a:t>
            </a:r>
            <a:r>
              <a:rPr sz="2000" dirty="0">
                <a:latin typeface="Arial"/>
                <a:cs typeface="Arial"/>
              </a:rPr>
              <a:t>i</a:t>
            </a:r>
            <a:r>
              <a:rPr sz="2000" spc="-15" dirty="0">
                <a:latin typeface="Arial"/>
                <a:cs typeface="Arial"/>
              </a:rPr>
              <a:t>c</a:t>
            </a:r>
            <a:r>
              <a:rPr sz="2000" spc="-10" dirty="0">
                <a:latin typeface="Arial"/>
                <a:cs typeface="Arial"/>
              </a:rPr>
              <a:t>ant</a:t>
            </a:r>
            <a:r>
              <a:rPr sz="2000" spc="-5" dirty="0">
                <a:latin typeface="Arial"/>
                <a:cs typeface="Arial"/>
              </a:rPr>
              <a:t> </a:t>
            </a:r>
            <a:r>
              <a:rPr sz="2000" spc="-10" dirty="0">
                <a:latin typeface="Arial"/>
                <a:cs typeface="Arial"/>
              </a:rPr>
              <a:t>is</a:t>
            </a:r>
            <a:r>
              <a:rPr sz="2000" spc="-5" dirty="0">
                <a:latin typeface="Arial"/>
                <a:cs typeface="Arial"/>
              </a:rPr>
              <a:t> </a:t>
            </a:r>
            <a:r>
              <a:rPr sz="2000" spc="-10" dirty="0">
                <a:latin typeface="Arial"/>
                <a:cs typeface="Arial"/>
              </a:rPr>
              <a:t>q</a:t>
            </a:r>
            <a:r>
              <a:rPr sz="2000" spc="-15" dirty="0">
                <a:latin typeface="Arial"/>
                <a:cs typeface="Arial"/>
              </a:rPr>
              <a:t>ua</a:t>
            </a:r>
            <a:r>
              <a:rPr sz="2000" dirty="0">
                <a:latin typeface="Arial"/>
                <a:cs typeface="Arial"/>
              </a:rPr>
              <a:t>l</a:t>
            </a:r>
            <a:r>
              <a:rPr sz="2000" spc="-10" dirty="0">
                <a:latin typeface="Arial"/>
                <a:cs typeface="Arial"/>
              </a:rPr>
              <a:t>if</a:t>
            </a:r>
            <a:r>
              <a:rPr sz="2000" dirty="0">
                <a:latin typeface="Arial"/>
                <a:cs typeface="Arial"/>
              </a:rPr>
              <a:t>i</a:t>
            </a:r>
            <a:r>
              <a:rPr sz="2000" spc="-15" dirty="0">
                <a:latin typeface="Arial"/>
                <a:cs typeface="Arial"/>
              </a:rPr>
              <a:t>ed</a:t>
            </a:r>
            <a:r>
              <a:rPr sz="2000" spc="-5" dirty="0">
                <a:latin typeface="Arial"/>
                <a:cs typeface="Arial"/>
              </a:rPr>
              <a:t> </a:t>
            </a:r>
            <a:r>
              <a:rPr sz="2000" spc="-15" dirty="0">
                <a:latin typeface="Arial"/>
                <a:cs typeface="Arial"/>
              </a:rPr>
              <a:t>as</a:t>
            </a:r>
            <a:r>
              <a:rPr sz="2000" spc="-5" dirty="0">
                <a:latin typeface="Arial"/>
                <a:cs typeface="Arial"/>
              </a:rPr>
              <a:t> </a:t>
            </a:r>
            <a:r>
              <a:rPr sz="2000" spc="-15" dirty="0">
                <a:latin typeface="Arial"/>
                <a:cs typeface="Arial"/>
              </a:rPr>
              <a:t>a</a:t>
            </a:r>
            <a:r>
              <a:rPr sz="2000" spc="5" dirty="0">
                <a:latin typeface="Arial"/>
                <a:cs typeface="Arial"/>
              </a:rPr>
              <a:t> </a:t>
            </a:r>
            <a:r>
              <a:rPr sz="2000" spc="-15" dirty="0">
                <a:latin typeface="Arial"/>
                <a:cs typeface="Arial"/>
              </a:rPr>
              <a:t>d</a:t>
            </a:r>
            <a:r>
              <a:rPr sz="2000" dirty="0">
                <a:latin typeface="Arial"/>
                <a:cs typeface="Arial"/>
              </a:rPr>
              <a:t>i</a:t>
            </a:r>
            <a:r>
              <a:rPr sz="2000" spc="-15" dirty="0">
                <a:latin typeface="Arial"/>
                <a:cs typeface="Arial"/>
              </a:rPr>
              <a:t>vers</a:t>
            </a:r>
            <a:r>
              <a:rPr sz="2000" dirty="0">
                <a:latin typeface="Arial"/>
                <a:cs typeface="Arial"/>
              </a:rPr>
              <a:t>i</a:t>
            </a:r>
            <a:r>
              <a:rPr sz="2000" spc="-10" dirty="0">
                <a:latin typeface="Arial"/>
                <a:cs typeface="Arial"/>
              </a:rPr>
              <a:t>ty</a:t>
            </a:r>
            <a:r>
              <a:rPr sz="2000" spc="5" dirty="0">
                <a:latin typeface="Arial"/>
                <a:cs typeface="Arial"/>
              </a:rPr>
              <a:t> </a:t>
            </a:r>
            <a:r>
              <a:rPr sz="2000" spc="-15" dirty="0">
                <a:latin typeface="Arial"/>
                <a:cs typeface="Arial"/>
              </a:rPr>
              <a:t>ap</a:t>
            </a:r>
            <a:r>
              <a:rPr sz="2000" spc="-10" dirty="0">
                <a:latin typeface="Arial"/>
                <a:cs typeface="Arial"/>
              </a:rPr>
              <a:t>p</a:t>
            </a:r>
            <a:r>
              <a:rPr sz="2000" spc="-5" dirty="0">
                <a:latin typeface="Arial"/>
                <a:cs typeface="Arial"/>
              </a:rPr>
              <a:t>l</a:t>
            </a:r>
            <a:r>
              <a:rPr sz="2000" dirty="0">
                <a:latin typeface="Arial"/>
                <a:cs typeface="Arial"/>
              </a:rPr>
              <a:t>i</a:t>
            </a:r>
            <a:r>
              <a:rPr sz="2000" spc="-15" dirty="0">
                <a:latin typeface="Arial"/>
                <a:cs typeface="Arial"/>
              </a:rPr>
              <a:t>c</a:t>
            </a:r>
            <a:r>
              <a:rPr sz="2000" spc="-10" dirty="0">
                <a:latin typeface="Arial"/>
                <a:cs typeface="Arial"/>
              </a:rPr>
              <a:t>ant.</a:t>
            </a:r>
            <a:endParaRPr sz="2000" dirty="0">
              <a:latin typeface="Arial"/>
              <a:cs typeface="Arial"/>
            </a:endParaRPr>
          </a:p>
        </p:txBody>
      </p:sp>
    </p:spTree>
    <p:extLst>
      <p:ext uri="{BB962C8B-B14F-4D97-AF65-F5344CB8AC3E}">
        <p14:creationId xmlns:p14="http://schemas.microsoft.com/office/powerpoint/2010/main" val="125683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1_Center for Scientific Review">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rgbClr val="6C3A77"/>
        </a:solidFill>
        <a:ln>
          <a:noFill/>
        </a:ln>
        <a:extLst/>
      </a:spPr>
      <a:bodyPr wrap="square" lIns="85433" tIns="42726" rIns="85433" bIns="42726">
        <a:spAutoFit/>
      </a:bodyPr>
      <a:lstStyle>
        <a:defPPr eaLnBrk="1" hangingPunct="1">
          <a:spcBef>
            <a:spcPct val="50000"/>
          </a:spcBef>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0000000000000000000000000000001 xmlns="07347dcf-b454-4ecf-b582-84bdd40c08c7" xsi:nil="true"/>
    <P0000000000000000000000000000001 xmlns="07347dcf-b454-4ecf-b582-84bdd40c08c7">
      <Url xsi:nil="true"/>
      <Description xsi:nil="true"/>
    </P0000000000000000000000000000001>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70AA479241C4447B5E02DCE81FC562E" ma:contentTypeVersion="4" ma:contentTypeDescription="Create a new document." ma:contentTypeScope="" ma:versionID="59005725f058dbee1e905f0466ed4e13">
  <xsd:schema xmlns:xsd="http://www.w3.org/2001/XMLSchema" xmlns:xs="http://www.w3.org/2001/XMLSchema" xmlns:p="http://schemas.microsoft.com/office/2006/metadata/properties" xmlns:ns1="http://schemas.microsoft.com/sharepoint/v3" xmlns:ns2="07347dcf-b454-4ecf-b582-84bdd40c08c7" targetNamespace="http://schemas.microsoft.com/office/2006/metadata/properties" ma:root="true" ma:fieldsID="6ae2c845d89c8aaad7c0cf15aa2d2843" ns1:_="" ns2:_="">
    <xsd:import namespace="http://schemas.microsoft.com/sharepoint/v3"/>
    <xsd:import namespace="07347dcf-b454-4ecf-b582-84bdd40c08c7"/>
    <xsd:element name="properties">
      <xsd:complexType>
        <xsd:sequence>
          <xsd:element name="documentManagement">
            <xsd:complexType>
              <xsd:all>
                <xsd:element ref="ns1:PublishingStartDate" minOccurs="0"/>
                <xsd:element ref="ns1:PublishingExpirationDate" minOccurs="0"/>
                <xsd:element ref="ns2:P0000000000000000000000000000001" minOccurs="0"/>
                <xsd:element ref="ns2:S000000000000000000000000000000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347dcf-b454-4ecf-b582-84bdd40c08c7" elementFormDefault="qualified">
    <xsd:import namespace="http://schemas.microsoft.com/office/2006/documentManagement/types"/>
    <xsd:import namespace="http://schemas.microsoft.com/office/infopath/2007/PartnerControls"/>
    <xsd:element name="P0000000000000000000000000000001" ma:index="11" nillable="true" ma:displayName="Accessibility" ma:internalName="P0000000000000000000000000000001">
      <xsd:complexType>
        <xsd:complexContent>
          <xsd:extension base="dms:URL">
            <xsd:sequence>
              <xsd:element name="Url" type="dms:ValidUrl" minOccurs="0" nillable="true"/>
              <xsd:element name="Description" type="xsd:string" nillable="true"/>
            </xsd:sequence>
          </xsd:extension>
        </xsd:complexContent>
      </xsd:complexType>
    </xsd:element>
    <xsd:element name="S0000000000000000000000000000001" ma:index="12" nillable="true" ma:displayName="Accessibility" ma:internalName="S0000000000000000000000000000001" ma:readOnly="false">
      <xsd:simpleType>
        <xsd:restriction base="dms:Choice">
          <xsd:enumeration value="None"/>
          <xsd:enumeration value="Passed"/>
          <xsd:enumeration value="Review"/>
          <xsd:enumeration value="Fail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93CAD9-6D0F-49F2-9BDE-640ED4A523C6}"/>
</file>

<file path=customXml/itemProps2.xml><?xml version="1.0" encoding="utf-8"?>
<ds:datastoreItem xmlns:ds="http://schemas.openxmlformats.org/officeDocument/2006/customXml" ds:itemID="{B1A4FF73-383A-4063-9730-241685646EE2}"/>
</file>

<file path=customXml/itemProps3.xml><?xml version="1.0" encoding="utf-8"?>
<ds:datastoreItem xmlns:ds="http://schemas.openxmlformats.org/officeDocument/2006/customXml" ds:itemID="{3308C92C-D20C-4651-8BDB-9E6747C986C9}"/>
</file>

<file path=docProps/app.xml><?xml version="1.0" encoding="utf-8"?>
<Properties xmlns="http://schemas.openxmlformats.org/officeDocument/2006/extended-properties" xmlns:vt="http://schemas.openxmlformats.org/officeDocument/2006/docPropsVTypes">
  <Template>CSR Core Slide Collection</Template>
  <TotalTime>0</TotalTime>
  <Words>1192</Words>
  <Application>Microsoft Office PowerPoint</Application>
  <PresentationFormat>On-screen Show (16:9)</PresentationFormat>
  <Paragraphs>215</Paragraphs>
  <Slides>28</Slides>
  <Notes>18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1_Center for Scientific Review</vt:lpstr>
      <vt:lpstr>Navigating NIH Peer Review to Get a Fellowship Grant </vt:lpstr>
      <vt:lpstr>Top 8 Ways to Successfully Navigate NIH Peer Review</vt:lpstr>
      <vt:lpstr>1. Know What a Training or Fellowship Application       Can Do for You </vt:lpstr>
      <vt:lpstr>NRSA Predoctoral Awards</vt:lpstr>
      <vt:lpstr>NRSA Postdoctoral Fellowships </vt:lpstr>
      <vt:lpstr>NRSA Benefits and Stipends  </vt:lpstr>
      <vt:lpstr>2. Know the Path a Successful Application</vt:lpstr>
      <vt:lpstr>Avoid  9 Common Applicant Pitfalls</vt:lpstr>
      <vt:lpstr>Missing Letters and Attachments</vt:lpstr>
      <vt:lpstr>4. Help Direct Your Application to the Best      Place for Review and Funding </vt:lpstr>
      <vt:lpstr>Find an NIH Institute or Center Who Might Fund  Your Research  </vt:lpstr>
      <vt:lpstr>Find a Study Section to Review Your Application</vt:lpstr>
      <vt:lpstr>Tell CSR Your Assignment Preferences</vt:lpstr>
      <vt:lpstr>Have a Question During Today’s Webinar?  </vt:lpstr>
      <vt:lpstr>5. Understand Who Your Reviewers Are</vt:lpstr>
      <vt:lpstr>6. Know What Reviewers Are Looking for</vt:lpstr>
      <vt:lpstr>Fellowship/Training Main Review Criteria</vt:lpstr>
      <vt:lpstr>Five Core Review Criteria</vt:lpstr>
      <vt:lpstr>Five Core Review Criteria</vt:lpstr>
      <vt:lpstr>Five Core Review Criteria</vt:lpstr>
      <vt:lpstr>Five Core Review Criteria</vt:lpstr>
      <vt:lpstr>Five Core Review Criteria</vt:lpstr>
      <vt:lpstr>Training in the Responsible Conduct of Research</vt:lpstr>
      <vt:lpstr>7. Consider Advice from NIH Staff</vt:lpstr>
      <vt:lpstr>More Advice from NIH Staff</vt:lpstr>
      <vt:lpstr>Key NIH Review and Grants Web Sites</vt:lpstr>
      <vt:lpstr>8. Ask the Right NIH Person for Help</vt:lpstr>
      <vt:lpstr>We Want Your Applications!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FellowshipBriefingFINAL_4Website</dc:title>
  <dc:creator/>
  <cp:lastModifiedBy/>
  <cp:revision>1</cp:revision>
  <dcterms:created xsi:type="dcterms:W3CDTF">2013-02-11T18:18:00Z</dcterms:created>
  <dcterms:modified xsi:type="dcterms:W3CDTF">2016-11-01T19:11:45Z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SystemTags">
    <vt:lpwstr>1786;#Communications|5f2c56dc-d00b-4681-87fe-877c54cb6ce5;#1787;#Examples|14003196-4d2d-4b9f-85e4-1e8b6f00e058</vt:lpwstr>
  </property>
  <property fmtid="{D5CDD505-2E9C-101B-9397-08002B2CF9AE}" pid="4" name="ContentTypeId">
    <vt:lpwstr>0x010100170AA479241C4447B5E02DCE81FC562E</vt:lpwstr>
  </property>
  <property fmtid="{D5CDD505-2E9C-101B-9397-08002B2CF9AE}" pid="5" name="Order">
    <vt:r8>2500</vt:r8>
  </property>
  <property fmtid="{D5CDD505-2E9C-101B-9397-08002B2CF9AE}" pid="6" name="Approval Level">
    <vt:lpwstr/>
  </property>
  <property fmtid="{D5CDD505-2E9C-101B-9397-08002B2CF9AE}" pid="7" name="xd_Signature">
    <vt:bool>false</vt:bool>
  </property>
  <property fmtid="{D5CDD505-2E9C-101B-9397-08002B2CF9AE}" pid="8" name="xd_ProgID">
    <vt:lpwstr/>
  </property>
  <property fmtid="{D5CDD505-2E9C-101B-9397-08002B2CF9AE}" pid="9" name="_SourceUrl">
    <vt:lpwstr/>
  </property>
  <property fmtid="{D5CDD505-2E9C-101B-9397-08002B2CF9AE}" pid="10" name="_SharedFileIndex">
    <vt:lpwstr/>
  </property>
  <property fmtid="{D5CDD505-2E9C-101B-9397-08002B2CF9AE}" pid="11" name="TemplateUrl">
    <vt:lpwstr/>
  </property>
</Properties>
</file>