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4"/>
  </p:sldMasterIdLst>
  <p:notesMasterIdLst>
    <p:notesMasterId r:id="rId22"/>
  </p:notesMasterIdLst>
  <p:handoutMasterIdLst>
    <p:handoutMasterId r:id="rId23"/>
  </p:handoutMasterIdLst>
  <p:sldIdLst>
    <p:sldId id="256" r:id="rId5"/>
    <p:sldId id="279" r:id="rId6"/>
    <p:sldId id="280" r:id="rId7"/>
    <p:sldId id="282" r:id="rId8"/>
    <p:sldId id="284" r:id="rId9"/>
    <p:sldId id="268" r:id="rId10"/>
    <p:sldId id="278" r:id="rId11"/>
    <p:sldId id="273" r:id="rId12"/>
    <p:sldId id="271" r:id="rId13"/>
    <p:sldId id="286" r:id="rId14"/>
    <p:sldId id="276" r:id="rId15"/>
    <p:sldId id="291" r:id="rId16"/>
    <p:sldId id="290" r:id="rId17"/>
    <p:sldId id="292" r:id="rId18"/>
    <p:sldId id="293" r:id="rId19"/>
    <p:sldId id="277" r:id="rId20"/>
    <p:sldId id="26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86414"/>
  </p:normalViewPr>
  <p:slideViewPr>
    <p:cSldViewPr snapToGrid="0" snapToObjects="1">
      <p:cViewPr varScale="1">
        <p:scale>
          <a:sx n="95" d="100"/>
          <a:sy n="95" d="100"/>
        </p:scale>
        <p:origin x="210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2C9C9F-45B0-CF48-8065-55FECDAF78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E1D255-3D8B-5847-8573-45ED078D95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B294F-7AA8-0C48-883B-228BCD4E5DD5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9B95-97E5-7B43-99CF-A518ECF3D8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CDE643-2E3B-2C4C-9046-6CF7193963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BBA79-B11D-9E47-B16A-594C9D24D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13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DEE9D-F7F0-2F40-B4F4-7F29E8DC038B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3183A-E8D4-9B4E-AB28-89FA2DB48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77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3183A-E8D4-9B4E-AB28-89FA2DB486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61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3183A-E8D4-9B4E-AB28-89FA2DB486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53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3183A-E8D4-9B4E-AB28-89FA2DB486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14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26A19-585B-C446-0DC0-829686ACC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38FC47-2992-EB44-6BF1-FD480D02D0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1EE972-98A1-9B27-B701-1A93031243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88BB3-F140-2216-F80C-8560EC9C66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3183A-E8D4-9B4E-AB28-89FA2DB486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26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436C0-FE5A-C5E6-608D-30BF9A6DA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4E5A90-61D5-ED8C-DB0F-851211DEEB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CE3306-1B35-75A5-D3FB-67360B3115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23BFD-9347-6844-D73A-3D61C0C869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3183A-E8D4-9B4E-AB28-89FA2DB486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21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E7D2E-71BD-F6D8-85A8-30436401F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E507BE-CC98-6068-BBF6-6B48D63AB3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3CA2E7-F644-8B40-BD4C-B3341D4F47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735483-FA77-39DD-716D-45AF2F3D74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3183A-E8D4-9B4E-AB28-89FA2DB486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986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3AE2FF-5804-B93E-7317-C1BC7D366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1F8A14-E3D1-50DF-0F53-01D949C60F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337F3B-D552-B4F8-9119-BCB1A58D57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5D24A3-091B-59F6-2A49-1FFBDD0B27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3183A-E8D4-9B4E-AB28-89FA2DB486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92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3183A-E8D4-9B4E-AB28-89FA2DB486D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29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3183A-E8D4-9B4E-AB28-89FA2DB486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25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3183A-E8D4-9B4E-AB28-89FA2DB486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89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3183A-E8D4-9B4E-AB28-89FA2DB486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15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3183A-E8D4-9B4E-AB28-89FA2DB486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18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3183A-E8D4-9B4E-AB28-89FA2DB486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83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3183A-E8D4-9B4E-AB28-89FA2DB486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18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3183A-E8D4-9B4E-AB28-89FA2DB486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77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3183A-E8D4-9B4E-AB28-89FA2DB486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86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40D20-8167-4D11-B4AD-8DCA166AE659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33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6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22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0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80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30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37A4F9-89EE-D056-ABDB-FFCD44A40F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053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59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1B6EED-3779-65D4-A0E1-024D9F7807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798AC6-8B57-8316-F008-6825422BD9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383" y="6014395"/>
            <a:ext cx="1377729" cy="91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69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40D20-8167-4D11-B4AD-8DCA166AE659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90A832-A0B2-6946-F18D-6C5A96B693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A1588E-89A7-017A-5746-99ECC278B6F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69448" y="616913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0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mdphd.pitt.edu/sites/default/files/Individual%20Development%20Plan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www.mdphd.pitt.edu/sites/default/files/assets/2025%20MSTP%20Time%20to%20PhD%20policy%20_.pdf" TargetMode="External"/><Relationship Id="rId4" Type="http://schemas.openxmlformats.org/officeDocument/2006/relationships/hyperlink" Target="https://www.mdphd.pitt.edu/overview-0/financial-suppor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mdphd.pitt.edu/sites/default/files/assets/2025%20MSTPResElectiveProposal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www.mdphd.pitt.edu/student-resource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rms.gle/W9A59VDDfjtHR1DA6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ath.pitt.edu/training/research-opportunities/cellular-and-molecular-pathology-cmp-graduate-training-program" TargetMode="External"/><Relationship Id="rId13" Type="http://schemas.openxmlformats.org/officeDocument/2006/relationships/hyperlink" Target="https://www.gradbiomed.pitt.edu/programs/molecular-pharmacology" TargetMode="External"/><Relationship Id="rId3" Type="http://schemas.openxmlformats.org/officeDocument/2006/relationships/image" Target="../media/image4.jpg"/><Relationship Id="rId7" Type="http://schemas.openxmlformats.org/officeDocument/2006/relationships/hyperlink" Target="https://live-cellbiology-pitt.pantheonsite.io/cmsb" TargetMode="External"/><Relationship Id="rId12" Type="http://schemas.openxmlformats.org/officeDocument/2006/relationships/hyperlink" Target="https://www.mbsb.pitt.edu/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mailto:oncologygradprogram@pitt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bmi.pitt.edu/" TargetMode="External"/><Relationship Id="rId11" Type="http://schemas.openxmlformats.org/officeDocument/2006/relationships/hyperlink" Target="https://www.pmi.pitt.edu/admissions" TargetMode="External"/><Relationship Id="rId5" Type="http://schemas.openxmlformats.org/officeDocument/2006/relationships/hyperlink" Target="https://somgrad.pitt.edu/prospective-students/phd-programs" TargetMode="External"/><Relationship Id="rId15" Type="http://schemas.openxmlformats.org/officeDocument/2006/relationships/hyperlink" Target="https://hillmanresearch.upmc.edu/training/phd-graduate/oncology-graduate-program/" TargetMode="External"/><Relationship Id="rId10" Type="http://schemas.openxmlformats.org/officeDocument/2006/relationships/hyperlink" Target="https://csb.pitt.edu/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ctsi.pitt.edu/" TargetMode="External"/><Relationship Id="rId14" Type="http://schemas.openxmlformats.org/officeDocument/2006/relationships/hyperlink" Target="https://www.cnup.pitt.edu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euroscience.pitt.edu/" TargetMode="External"/><Relationship Id="rId3" Type="http://schemas.openxmlformats.org/officeDocument/2006/relationships/image" Target="../media/image4.jpg"/><Relationship Id="rId7" Type="http://schemas.openxmlformats.org/officeDocument/2006/relationships/hyperlink" Target="https://www.asgraduate.pitt.ed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ublichealth.pitt.edu/epidemiology" TargetMode="External"/><Relationship Id="rId5" Type="http://schemas.openxmlformats.org/officeDocument/2006/relationships/hyperlink" Target="https://www.publichealth.pitt.edu/academics/phd-programs" TargetMode="External"/><Relationship Id="rId10" Type="http://schemas.openxmlformats.org/officeDocument/2006/relationships/hyperlink" Target="https://www.engineering.pitt.edu/departments/bioengineering/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www.engineering.pitt.edu/departments/bioengineering/programs/graduate/graduate-overview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mu.edu/dietrich/psychology/graduate/index.html" TargetMode="External"/><Relationship Id="rId13" Type="http://schemas.openxmlformats.org/officeDocument/2006/relationships/hyperlink" Target="mailto:bam@cs.cmu.edu" TargetMode="External"/><Relationship Id="rId3" Type="http://schemas.openxmlformats.org/officeDocument/2006/relationships/image" Target="../media/image4.jpg"/><Relationship Id="rId7" Type="http://schemas.openxmlformats.org/officeDocument/2006/relationships/hyperlink" Target="https://www.cmu.edu/ni/academics/pnc/" TargetMode="External"/><Relationship Id="rId12" Type="http://schemas.openxmlformats.org/officeDocument/2006/relationships/hyperlink" Target="https://hcii.cmu.edu/academics/phd-hci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mu.edu/bio/graduate/" TargetMode="External"/><Relationship Id="rId11" Type="http://schemas.openxmlformats.org/officeDocument/2006/relationships/hyperlink" Target="https://www.compbio.cmu.edu/" TargetMode="External"/><Relationship Id="rId5" Type="http://schemas.openxmlformats.org/officeDocument/2006/relationships/hyperlink" Target="https://www.cmu.edu/bme/Academics/graduate-programs/index.html" TargetMode="External"/><Relationship Id="rId10" Type="http://schemas.openxmlformats.org/officeDocument/2006/relationships/hyperlink" Target="https://www.cmu.edu/ni/academics/psn/index.html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www.cmu.edu/dietrich/sds/graduate/index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sophas.or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9BECA-E0EE-5843-A53B-B2F30C77D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MS2 Transition to Graduate School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7D9085-070E-2946-9BEF-08CF29519C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554401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322B75-A515-464B-8AF6-4E4BA14D9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8533"/>
            <a:ext cx="9244739" cy="69765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4874"/>
          </a:xfrm>
        </p:spPr>
        <p:txBody>
          <a:bodyPr>
            <a:normAutofit/>
          </a:bodyPr>
          <a:lstStyle/>
          <a:p>
            <a:pPr algn="l"/>
            <a:r>
              <a:rPr lang="en-US" sz="3300" dirty="0">
                <a:solidFill>
                  <a:schemeClr val="tx1"/>
                </a:solidFill>
              </a:rPr>
              <a:t>Applying for Graduate School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70001"/>
            <a:ext cx="7886700" cy="4906962"/>
          </a:xfrm>
        </p:spPr>
        <p:txBody>
          <a:bodyPr/>
          <a:lstStyle/>
          <a:p>
            <a:pPr algn="l"/>
            <a:r>
              <a:rPr lang="en-US" sz="3600" dirty="0">
                <a:solidFill>
                  <a:schemeClr val="tx1"/>
                </a:solidFill>
              </a:rPr>
              <a:t>CMU Graduate Programs</a:t>
            </a:r>
          </a:p>
          <a:p>
            <a:pPr marL="457200" lvl="1" fontAlgn="b">
              <a:spcBef>
                <a:spcPts val="0"/>
              </a:spcBef>
            </a:pPr>
            <a:r>
              <a:rPr lang="en-US" sz="2800" b="0" i="0" u="none" strike="noStrike" kern="1200" dirty="0">
                <a:effectLst/>
                <a:latin typeface="Arial" panose="020B0604020202020204" pitchFamily="34" charset="0"/>
              </a:rPr>
              <a:t>Biomedical Engineering - </a:t>
            </a:r>
            <a:r>
              <a:rPr lang="en-US" sz="2800" b="1" i="0" u="none" strike="noStrike" kern="1200" dirty="0">
                <a:effectLst/>
                <a:latin typeface="Arial" panose="020B0604020202020204" pitchFamily="34" charset="0"/>
              </a:rPr>
              <a:t>December 1</a:t>
            </a:r>
            <a:endParaRPr lang="en-US" sz="2800" b="1" i="0" u="none" strike="noStrike" dirty="0">
              <a:effectLst/>
              <a:latin typeface="Arial" panose="020B0604020202020204" pitchFamily="34" charset="0"/>
            </a:endParaRPr>
          </a:p>
          <a:p>
            <a:pPr marL="457200" lvl="1" fontAlgn="b">
              <a:spcBef>
                <a:spcPts val="0"/>
              </a:spcBef>
            </a:pPr>
            <a:r>
              <a:rPr lang="en-US" sz="2800" b="0" i="0" u="none" strike="noStrike" kern="1200" dirty="0">
                <a:effectLst/>
                <a:latin typeface="Arial" panose="020B0604020202020204" pitchFamily="34" charset="0"/>
              </a:rPr>
              <a:t>Biological Sciences - </a:t>
            </a:r>
            <a:r>
              <a:rPr lang="en-US" sz="2800" b="1" i="0" u="none" strike="noStrike" kern="1200" dirty="0">
                <a:effectLst/>
                <a:latin typeface="Arial" panose="020B0604020202020204" pitchFamily="34" charset="0"/>
              </a:rPr>
              <a:t>December 1</a:t>
            </a:r>
            <a:endParaRPr lang="en-US" sz="2800" b="1" i="0" u="none" strike="noStrike" dirty="0">
              <a:effectLst/>
              <a:latin typeface="Arial" panose="020B0604020202020204" pitchFamily="34" charset="0"/>
            </a:endParaRPr>
          </a:p>
          <a:p>
            <a:pPr marL="457200" lvl="1" fontAlgn="b">
              <a:spcBef>
                <a:spcPts val="0"/>
              </a:spcBef>
            </a:pPr>
            <a:r>
              <a:rPr lang="en-US" sz="2800" b="0" i="0" u="none" strike="noStrike" kern="1200" dirty="0">
                <a:effectLst/>
                <a:latin typeface="Arial" panose="020B0604020202020204" pitchFamily="34" charset="0"/>
              </a:rPr>
              <a:t>Neural Computation - No application due</a:t>
            </a:r>
            <a:endParaRPr lang="en-US" sz="2800" b="0" i="0" u="none" strike="noStrike" dirty="0">
              <a:effectLst/>
              <a:latin typeface="Arial" panose="020B0604020202020204" pitchFamily="34" charset="0"/>
            </a:endParaRPr>
          </a:p>
          <a:p>
            <a:pPr marL="457200" lvl="1" fontAlgn="b">
              <a:spcBef>
                <a:spcPts val="0"/>
              </a:spcBef>
            </a:pPr>
            <a:r>
              <a:rPr lang="en-US" sz="2800" b="0" i="0" u="none" strike="noStrike" kern="1200" dirty="0">
                <a:effectLst/>
                <a:latin typeface="Arial" panose="020B0604020202020204" pitchFamily="34" charset="0"/>
              </a:rPr>
              <a:t>Psychology - </a:t>
            </a:r>
            <a:r>
              <a:rPr lang="en-US" sz="2800" b="1" i="0" u="none" strike="noStrike" kern="1200" dirty="0">
                <a:effectLst/>
                <a:latin typeface="Arial" panose="020B0604020202020204" pitchFamily="34" charset="0"/>
              </a:rPr>
              <a:t>December 1</a:t>
            </a:r>
            <a:endParaRPr lang="en-US" sz="2800" b="1" i="0" u="none" strike="noStrike" dirty="0">
              <a:effectLst/>
              <a:latin typeface="Arial" panose="020B0604020202020204" pitchFamily="34" charset="0"/>
            </a:endParaRPr>
          </a:p>
          <a:p>
            <a:pPr marL="457200" lvl="1" fontAlgn="b">
              <a:spcBef>
                <a:spcPts val="0"/>
              </a:spcBef>
            </a:pPr>
            <a:r>
              <a:rPr lang="en-US" sz="2800" b="0" i="0" u="none" strike="noStrike" kern="1200" dirty="0">
                <a:effectLst/>
                <a:latin typeface="Arial" panose="020B0604020202020204" pitchFamily="34" charset="0"/>
              </a:rPr>
              <a:t>Social &amp; Decision Sciences – </a:t>
            </a:r>
            <a:r>
              <a:rPr lang="en-US" sz="2800" b="1" i="0" u="none" strike="noStrike" kern="1200" dirty="0">
                <a:effectLst/>
                <a:latin typeface="Arial" panose="020B0604020202020204" pitchFamily="34" charset="0"/>
              </a:rPr>
              <a:t>December 15</a:t>
            </a:r>
            <a:endParaRPr lang="en-US" sz="2800" b="1" i="0" u="none" strike="noStrike" dirty="0">
              <a:effectLst/>
              <a:latin typeface="Arial" panose="020B0604020202020204" pitchFamily="34" charset="0"/>
            </a:endParaRPr>
          </a:p>
          <a:p>
            <a:pPr marL="457200" lvl="1" fontAlgn="b">
              <a:spcBef>
                <a:spcPts val="0"/>
              </a:spcBef>
            </a:pPr>
            <a:r>
              <a:rPr lang="en-US" sz="2800" b="0" i="0" u="none" strike="noStrike" kern="1200" dirty="0">
                <a:effectLst/>
                <a:latin typeface="Arial" panose="020B0604020202020204" pitchFamily="34" charset="0"/>
              </a:rPr>
              <a:t>Systems Neuroscience - No application due</a:t>
            </a:r>
            <a:endParaRPr lang="en-US" sz="2800" b="0" i="0" u="none" strike="noStrike" dirty="0">
              <a:effectLst/>
              <a:latin typeface="Arial" panose="020B0604020202020204" pitchFamily="34" charset="0"/>
            </a:endParaRPr>
          </a:p>
          <a:p>
            <a:pPr marL="457200" lvl="1" fontAlgn="b">
              <a:spcBef>
                <a:spcPts val="0"/>
              </a:spcBef>
            </a:pPr>
            <a:r>
              <a:rPr lang="en-US" sz="2800" b="0" i="0" u="none" strike="noStrike" kern="1200" dirty="0">
                <a:effectLst/>
                <a:latin typeface="Arial" panose="020B0604020202020204" pitchFamily="34" charset="0"/>
              </a:rPr>
              <a:t>Computational Biology - No application due</a:t>
            </a:r>
          </a:p>
          <a:p>
            <a:pPr marL="457200" lvl="1" fontAlgn="b">
              <a:spcBef>
                <a:spcPts val="0"/>
              </a:spcBef>
            </a:pPr>
            <a:r>
              <a:rPr lang="en-US" sz="2800" dirty="0">
                <a:latin typeface="Arial" panose="020B0604020202020204" pitchFamily="34" charset="0"/>
              </a:rPr>
              <a:t>Human Computer Interaction – </a:t>
            </a:r>
            <a:r>
              <a:rPr lang="en-US" sz="2800" b="1" dirty="0">
                <a:latin typeface="Arial" panose="020B0604020202020204" pitchFamily="34" charset="0"/>
              </a:rPr>
              <a:t>December 10</a:t>
            </a:r>
            <a:endParaRPr lang="en-US" sz="2800" b="1" i="0" u="none" strike="noStrike" dirty="0"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619948-48C2-2B4C-BCA1-5E36FC29D8D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28" y="6344265"/>
            <a:ext cx="1152767" cy="3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924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322B75-A515-464B-8AF6-4E4BA14D9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370" y="-93207"/>
            <a:ext cx="9244739" cy="69765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93207"/>
            <a:ext cx="7886700" cy="601208"/>
          </a:xfrm>
        </p:spPr>
        <p:txBody>
          <a:bodyPr>
            <a:normAutofit/>
          </a:bodyPr>
          <a:lstStyle/>
          <a:p>
            <a:pPr algn="l"/>
            <a:r>
              <a:rPr lang="en-US" sz="3300" dirty="0">
                <a:solidFill>
                  <a:schemeClr val="tx1"/>
                </a:solidFill>
              </a:rPr>
              <a:t>Transition Paperwork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62857"/>
            <a:ext cx="7886700" cy="5814106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For all graduate programs, </a:t>
            </a:r>
            <a:r>
              <a:rPr lang="en-US" b="1" dirty="0">
                <a:solidFill>
                  <a:schemeClr val="tx1"/>
                </a:solidFill>
              </a:rPr>
              <a:t>Petition to Transfer Form </a:t>
            </a:r>
            <a:r>
              <a:rPr lang="en-US" dirty="0">
                <a:solidFill>
                  <a:schemeClr val="tx1"/>
                </a:solidFill>
              </a:rPr>
              <a:t>(last page of the </a:t>
            </a:r>
            <a:r>
              <a:rPr lang="en-US" b="1" dirty="0">
                <a:solidFill>
                  <a:schemeClr val="tx1"/>
                </a:solidFill>
              </a:rPr>
              <a:t>MSTP Faculty Agreement</a:t>
            </a:r>
            <a:r>
              <a:rPr lang="en-US" dirty="0">
                <a:solidFill>
                  <a:schemeClr val="tx1"/>
                </a:solidFill>
              </a:rPr>
              <a:t>) is due </a:t>
            </a:r>
            <a:r>
              <a:rPr lang="en-US" b="1" dirty="0"/>
              <a:t>Feb</a:t>
            </a:r>
            <a:r>
              <a:rPr lang="en-US" b="1" dirty="0">
                <a:solidFill>
                  <a:schemeClr val="tx1"/>
                </a:solidFill>
              </a:rPr>
              <a:t> 1.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619948-48C2-2B4C-BCA1-5E36FC29D8D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28" y="6344265"/>
            <a:ext cx="1152767" cy="3554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C8FFE2-0461-4BC3-3720-80071D134CB7}"/>
              </a:ext>
            </a:extLst>
          </p:cNvPr>
          <p:cNvSpPr txBox="1"/>
          <p:nvPr/>
        </p:nvSpPr>
        <p:spPr>
          <a:xfrm>
            <a:off x="1719943" y="1556740"/>
            <a:ext cx="8304893" cy="5326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1200"/>
              </a:spcBef>
              <a:spcAft>
                <a:spcPts val="300"/>
              </a:spcAft>
              <a:buFont typeface="+mj-lt"/>
              <a:buAutoNum type="romanUcPeriod"/>
            </a:pPr>
            <a:r>
              <a:rPr lang="en-US" sz="800" b="1" kern="1600" dirty="0">
                <a:effectLst/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FOR GRADUATE SCHOOL ADVISORS</a:t>
            </a:r>
            <a:endParaRPr lang="en-US" sz="800" b="1" kern="1600" dirty="0">
              <a:effectLst/>
              <a:latin typeface="Cambria" panose="020405030504060302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1200"/>
              </a:spcBef>
              <a:spcAft>
                <a:spcPts val="300"/>
              </a:spcAft>
              <a:buFont typeface="+mj-lt"/>
              <a:buAutoNum type="alphaUcPeriod"/>
            </a:pPr>
            <a:r>
              <a:rPr lang="en-US" sz="800" b="1" i="1" dirty="0">
                <a:effectLst/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PETITION TO TRANSFER FROM THE MSTP TO A PHD – GRANTING TRAINING PROGRAM</a:t>
            </a:r>
            <a:endParaRPr lang="en-US" sz="800" b="1" i="1" dirty="0">
              <a:effectLst/>
              <a:latin typeface="Cambria" panose="020405030504060302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romanUcPeriod"/>
            </a:pPr>
            <a:r>
              <a:rPr lang="en-US" sz="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Upon successful completion of all MS1, MS2 and Step 1 requirements, I hereby request a change from the medical portion of the MSTP to the training program in:</a:t>
            </a:r>
            <a:endParaRPr lang="en-US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>
              <a:buNone/>
            </a:pPr>
            <a:r>
              <a:rPr lang="en-US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_____________________________________________________________________________________</a:t>
            </a:r>
            <a:endParaRPr lang="en-US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buNone/>
            </a:pPr>
            <a:r>
              <a:rPr lang="en-US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Name of Graduate Training Program</a:t>
            </a:r>
            <a:endParaRPr lang="en-US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buNone/>
            </a:pPr>
            <a:r>
              <a:rPr lang="en-US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>
              <a:buNone/>
            </a:pPr>
            <a:r>
              <a:rPr lang="en-US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_____________________________________________________________________________________</a:t>
            </a:r>
            <a:endParaRPr lang="en-US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buNone/>
            </a:pPr>
            <a:r>
              <a:rPr lang="en-US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Petitioning Student Signature				Date				Print Last Name</a:t>
            </a:r>
            <a:endParaRPr lang="en-US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buNone/>
            </a:pPr>
            <a:r>
              <a:rPr lang="en-US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buNone/>
            </a:pPr>
            <a:r>
              <a:rPr lang="en-US" sz="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 signing I am attesting to the fact that I have met with my chosen graduate faculty director and discussed milestones and what is expected of a MSTP student in my </a:t>
            </a:r>
          </a:p>
          <a:p>
            <a:pPr marL="457200" marR="0">
              <a:buNone/>
            </a:pPr>
            <a:r>
              <a:rPr lang="en-US" sz="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chosen graduate program. </a:t>
            </a:r>
            <a:endParaRPr lang="en-US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buNone/>
            </a:pPr>
            <a:r>
              <a:rPr lang="en-US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romanUcPeriod"/>
            </a:pPr>
            <a:r>
              <a:rPr lang="en-US" sz="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 agree to serve as the Ph.D. advisor for the petitioning student and will provide them with financial support during their graduate studies.</a:t>
            </a:r>
            <a:endParaRPr lang="en-US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>
              <a:buNone/>
            </a:pPr>
            <a:r>
              <a:rPr lang="en-US" sz="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_____________________________________________________________________________________</a:t>
            </a:r>
            <a:endParaRPr lang="en-US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buNone/>
            </a:pPr>
            <a:r>
              <a:rPr lang="en-US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Advisor signature					Date				Print Last Name</a:t>
            </a:r>
            <a:endParaRPr lang="en-US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buNone/>
            </a:pPr>
            <a:r>
              <a:rPr lang="en-US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>
              <a:buNone/>
            </a:pPr>
            <a:r>
              <a:rPr lang="en-US" sz="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_____________________________________________________________________________________</a:t>
            </a:r>
            <a:endParaRPr lang="en-US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>
              <a:buNone/>
            </a:pPr>
            <a:r>
              <a:rPr lang="en-US" sz="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Name and contact information of advisor’s payroll administrator</a:t>
            </a:r>
            <a:endParaRPr lang="en-US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buNone/>
            </a:pPr>
            <a:r>
              <a:rPr lang="en-US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romanUcPeriod"/>
            </a:pPr>
            <a:r>
              <a:rPr lang="en-US" sz="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_________________________________________will provide financial support for the above-named </a:t>
            </a:r>
            <a:endParaRPr lang="en-US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                   Name of Department, Clinical Division or Research Institute</a:t>
            </a:r>
            <a:endParaRPr lang="en-US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buNone/>
            </a:pPr>
            <a:r>
              <a:rPr lang="en-US" sz="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student should funds become unavailable from her/his dissertation advisor. </a:t>
            </a:r>
            <a:endParaRPr lang="en-US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buNone/>
            </a:pPr>
            <a:r>
              <a:rPr lang="en-US" sz="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>
              <a:buNone/>
            </a:pPr>
            <a:r>
              <a:rPr lang="en-US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>
              <a:buNone/>
            </a:pPr>
            <a:r>
              <a:rPr lang="en-US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_____________________________________________________________________________________</a:t>
            </a:r>
            <a:endParaRPr lang="en-US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buNone/>
            </a:pPr>
            <a:r>
              <a:rPr lang="en-US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Signature of Dep. Chair, Division Chief, or Institute Director	Date			Printed Last Name</a:t>
            </a:r>
            <a:endParaRPr lang="en-US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buNone/>
            </a:pPr>
            <a:r>
              <a:rPr lang="en-US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romanUcPeriod"/>
            </a:pPr>
            <a:r>
              <a:rPr lang="en-US" sz="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 wish to admit ______________________________________________to our training program. </a:t>
            </a:r>
            <a:endParaRPr lang="en-US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00" marR="0">
              <a:buNone/>
            </a:pPr>
            <a:r>
              <a:rPr lang="en-US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Name of Petitioning Student</a:t>
            </a:r>
            <a:endParaRPr lang="en-US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00" marR="0">
              <a:buNone/>
            </a:pPr>
            <a:r>
              <a:rPr lang="en-US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>
              <a:buNone/>
            </a:pPr>
            <a:r>
              <a:rPr lang="en-US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_____________________________________________________________________________________</a:t>
            </a:r>
            <a:endParaRPr lang="en-US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buNone/>
            </a:pPr>
            <a:r>
              <a:rPr lang="en-US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Program Director Signature					Date			 Printed Last Name</a:t>
            </a:r>
            <a:endParaRPr lang="en-US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0" marR="0">
              <a:buNone/>
            </a:pPr>
            <a:r>
              <a:rPr lang="en-US" sz="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0" marR="0">
              <a:buNone/>
            </a:pPr>
            <a:r>
              <a:rPr lang="en-US" sz="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PITT-CMU MSTP Director signature:</a:t>
            </a:r>
            <a:endParaRPr lang="en-US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208280" lvl="0" indent="-342900">
              <a:buFont typeface="+mj-lt"/>
              <a:buAutoNum type="romanUcPeriod"/>
              <a:tabLst>
                <a:tab pos="520700" algn="l"/>
              </a:tabLs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PITT-CMU MSTP agrees to accept financial responsibility for the trainee in his/her MD years as detailed in the attached stipend policy.</a:t>
            </a:r>
            <a:endParaRPr lang="en-US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20700" marR="208280" indent="-457200">
              <a:buNone/>
              <a:tabLst>
                <a:tab pos="520700" algn="l"/>
              </a:tabLs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0" marR="0" indent="393700">
              <a:buNone/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___________________________	________________________________		_________</a:t>
            </a:r>
            <a:endParaRPr lang="en-US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0" marR="0">
              <a:buNone/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Name					Signature					Date</a:t>
            </a:r>
            <a:endParaRPr lang="en-US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676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572BA-E232-2936-5B5A-ADDF4874E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672B03-9E10-358B-D247-36114C6FA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8533"/>
            <a:ext cx="9244739" cy="69765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E45BE3-404B-1F79-5A83-565B07160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4874"/>
          </a:xfrm>
        </p:spPr>
        <p:txBody>
          <a:bodyPr>
            <a:normAutofit/>
          </a:bodyPr>
          <a:lstStyle/>
          <a:p>
            <a:pPr algn="l"/>
            <a:r>
              <a:rPr lang="en-US" sz="3300" dirty="0">
                <a:solidFill>
                  <a:schemeClr val="tx1"/>
                </a:solidFill>
              </a:rPr>
              <a:t>Transition Paperwork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F4C0A-01BC-C891-EA2F-1DEC72238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70001"/>
            <a:ext cx="7886700" cy="490696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If a student is starting in a new rotation </a:t>
            </a:r>
            <a:r>
              <a:rPr lang="en-US" dirty="0"/>
              <a:t>after the clinical rotations</a:t>
            </a:r>
            <a:r>
              <a:rPr lang="en-US" dirty="0">
                <a:solidFill>
                  <a:schemeClr val="tx1"/>
                </a:solidFill>
              </a:rPr>
              <a:t>, this paperwork is due by </a:t>
            </a:r>
            <a:r>
              <a:rPr lang="en-US" b="1" dirty="0"/>
              <a:t>June 30</a:t>
            </a:r>
            <a:r>
              <a:rPr lang="en-US" b="1" dirty="0">
                <a:solidFill>
                  <a:schemeClr val="tx1"/>
                </a:solidFill>
              </a:rPr>
              <a:t>. </a:t>
            </a:r>
          </a:p>
          <a:p>
            <a:pPr lvl="1"/>
            <a:r>
              <a:rPr lang="en-US" b="1" dirty="0"/>
              <a:t>Instead, we will need the rotation paperwork filled out.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This is </a:t>
            </a:r>
            <a:r>
              <a:rPr lang="en-US" b="1" dirty="0"/>
              <a:t>included on the faculty agreement</a:t>
            </a:r>
          </a:p>
          <a:p>
            <a:pPr lvl="1"/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347A47-AF36-381B-C612-5A7421ED6B5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28" y="6344265"/>
            <a:ext cx="1152767" cy="3554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8D0269-4380-1C45-772D-7649E195A93B}"/>
              </a:ext>
            </a:extLst>
          </p:cNvPr>
          <p:cNvSpPr txBox="1"/>
          <p:nvPr/>
        </p:nvSpPr>
        <p:spPr>
          <a:xfrm>
            <a:off x="628650" y="2982686"/>
            <a:ext cx="7946571" cy="2946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1200"/>
              </a:spcBef>
              <a:spcAft>
                <a:spcPts val="300"/>
              </a:spcAft>
              <a:buFont typeface="+mj-lt"/>
              <a:buAutoNum type="romanUcPeriod"/>
            </a:pPr>
            <a:r>
              <a:rPr lang="en-US" sz="1100" b="1" kern="1600" dirty="0">
                <a:effectLst/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FOR SUMMER ROTATION ADVISORS</a:t>
            </a:r>
            <a:endParaRPr lang="en-US" sz="1100" b="1" kern="1600" dirty="0">
              <a:effectLst/>
              <a:latin typeface="Cambria" panose="020405030504060302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 have read sections 1-VIII and agree to have the below student rotate in my laboratory. I understand the expectations of the MSTP should the student and I later mutually agree for the student to conduct their graduate training under my mentorship.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1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>
              <a:buNone/>
            </a:pPr>
            <a:r>
              <a:rPr lang="en-US" sz="11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_____________________________________________________________________________________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buNone/>
            </a:pPr>
            <a:r>
              <a:rPr lang="fr-FR" sz="11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Mentor Signature				Date				</a:t>
            </a:r>
            <a:r>
              <a:rPr lang="fr-FR" sz="11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Print</a:t>
            </a:r>
            <a:r>
              <a:rPr lang="fr-FR" sz="11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Name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buNone/>
            </a:pPr>
            <a:r>
              <a:rPr lang="fr-FR" sz="11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>
              <a:buNone/>
            </a:pPr>
            <a:r>
              <a:rPr lang="en-US" sz="11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_____________________________________________________________________________________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buNone/>
            </a:pPr>
            <a:r>
              <a:rPr lang="en-US" sz="11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Student Signature				Date				Print Name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1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>
              <a:buNone/>
            </a:pPr>
            <a:r>
              <a:rPr lang="en-US" sz="11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_____________________________________________________________________________________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>
              <a:buNone/>
            </a:pPr>
            <a:r>
              <a:rPr lang="en-US" sz="11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Rotation Dates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1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15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03607-571B-6483-CF96-AF6D4C8ED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895618-026F-EB06-4015-9E758F324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370" y="-118533"/>
            <a:ext cx="9244739" cy="69765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E95814-F64B-C5F3-501E-DDAF2062B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4874"/>
          </a:xfrm>
        </p:spPr>
        <p:txBody>
          <a:bodyPr>
            <a:normAutofit/>
          </a:bodyPr>
          <a:lstStyle/>
          <a:p>
            <a:pPr algn="l"/>
            <a:r>
              <a:rPr lang="en-US" sz="3300" dirty="0">
                <a:solidFill>
                  <a:schemeClr val="tx1"/>
                </a:solidFill>
              </a:rPr>
              <a:t>Applying for Graduate School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03700-DEDE-1434-51AA-CDB0BD6DF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70001"/>
            <a:ext cx="7886700" cy="4906962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Career Advisor</a:t>
            </a:r>
          </a:p>
          <a:p>
            <a:pPr lvl="1"/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Students must 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meet twice yearly with their MSTP Career Advisor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to review their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hlinkClick r:id="rId4"/>
              </a:rPr>
              <a:t>Individual Development Plan (IDP)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and progress. MSTP students file a specific IDP that should be updated prior to each Career Advisor meeting. </a:t>
            </a:r>
          </a:p>
          <a:p>
            <a:pPr lvl="1"/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Meet with PD, co-director, CA by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end of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February of G1 year to discuss 4 year PhD planning – Dr. Steinman will discuss </a:t>
            </a:r>
          </a:p>
          <a:p>
            <a:pPr lvl="2"/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Need a clear strategy for a 4 year PhD</a:t>
            </a:r>
          </a:p>
          <a:p>
            <a:pPr lvl="2"/>
            <a:r>
              <a:rPr lang="en-US" b="0" i="0" u="none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Especially if using NHP (non-human primate) animal model</a:t>
            </a:r>
          </a:p>
          <a:p>
            <a:pPr lvl="2"/>
            <a:r>
              <a:rPr lang="en-US" b="0" i="0" u="none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Discuss MSTP Milestones for PhD</a:t>
            </a:r>
          </a:p>
          <a:p>
            <a:pPr lvl="2"/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Paper strategies </a:t>
            </a:r>
            <a:endParaRPr lang="en-US" b="0" i="0" u="none" strike="noStrike" dirty="0"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0E5CEC-90B8-92E5-71FC-586AFBCC3DA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28" y="6344265"/>
            <a:ext cx="1152767" cy="3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73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8FDA0-4CB2-A05D-57E0-872965334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A69DF0-42BD-846B-DB80-616F22717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370" y="-118533"/>
            <a:ext cx="9244739" cy="69765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5AC280-7784-B570-F5F9-7A3ABD038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4874"/>
          </a:xfrm>
        </p:spPr>
        <p:txBody>
          <a:bodyPr>
            <a:normAutofit/>
          </a:bodyPr>
          <a:lstStyle/>
          <a:p>
            <a:pPr algn="l"/>
            <a:r>
              <a:rPr lang="en-US" sz="3300" dirty="0">
                <a:solidFill>
                  <a:schemeClr val="tx1"/>
                </a:solidFill>
              </a:rPr>
              <a:t>Applying for Graduate School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B8738-BB3B-2206-0113-15418900A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70001"/>
            <a:ext cx="7886700" cy="4906962"/>
          </a:xfrm>
        </p:spPr>
        <p:txBody>
          <a:bodyPr>
            <a:normAutofit/>
          </a:bodyPr>
          <a:lstStyle/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current stipend for graduate students in the School of Medicine (SOM) effective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hlinkClick r:id="rId4"/>
              </a:rPr>
              <a:t>9/1/2025 is $41,200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pPr lvl="1"/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We have the goal of all students receiving the same stipend within the MSTP program and ask mentors and departments that our trainees conducting graduate work be compensated at a level at least consistent with the SOM Graduate Program. 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5"/>
              </a:rPr>
              <a:t>MSTP Time to PhD Policy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– 4-year PhD limit </a:t>
            </a:r>
            <a:endParaRPr lang="en-US" b="0" i="0" u="none" strike="noStrike" dirty="0"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CD27F1-EA93-C613-B4CA-0A63B359E7F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28" y="6344265"/>
            <a:ext cx="1152767" cy="3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07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ED231-A806-F1A3-7C59-5ECF8460E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957D70-7B6E-8B29-D346-149E2C20B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370" y="-118533"/>
            <a:ext cx="9244739" cy="69765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AFCD29-4EFC-9EF3-2396-FFD6004C6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4874"/>
          </a:xfrm>
        </p:spPr>
        <p:txBody>
          <a:bodyPr>
            <a:normAutofit/>
          </a:bodyPr>
          <a:lstStyle/>
          <a:p>
            <a:pPr algn="l"/>
            <a:r>
              <a:rPr lang="en-US" sz="3300" dirty="0"/>
              <a:t>Rotations</a:t>
            </a:r>
            <a:endParaRPr lang="en-US" sz="33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C17AF-385D-63C8-F4F1-96AB001CE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70001"/>
            <a:ext cx="7886700" cy="4906962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</a:rPr>
              <a:t>3 months of core clinical rotations</a:t>
            </a:r>
          </a:p>
          <a:p>
            <a:pPr lvl="1"/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AMBOSS subscription through the MSTP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Do NOT use the 1 year AMBOSS through the Med School, save that for when you return</a:t>
            </a:r>
          </a:p>
          <a:p>
            <a:r>
              <a:rPr lang="en-US" dirty="0">
                <a:latin typeface="Arial" panose="020B0604020202020204" pitchFamily="34" charset="0"/>
              </a:rPr>
              <a:t>4 months of research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Must complete a research elective form and an end of the rotation report to earn credit </a:t>
            </a:r>
          </a:p>
          <a:p>
            <a:pPr lvl="1"/>
            <a:r>
              <a:rPr lang="en-US" dirty="0">
                <a:latin typeface="Arial" panose="020B0604020202020204" pitchFamily="34" charset="0"/>
                <a:hlinkClick r:id="rId4"/>
              </a:rPr>
              <a:t>MSTP Research Elective Proposal </a:t>
            </a:r>
            <a:endParaRPr lang="en-US" dirty="0">
              <a:latin typeface="Arial" panose="020B0604020202020204" pitchFamily="34" charset="0"/>
            </a:endParaRPr>
          </a:p>
          <a:p>
            <a:pPr lvl="2"/>
            <a:r>
              <a:rPr lang="en-US" dirty="0">
                <a:latin typeface="Arial" panose="020B0604020202020204" pitchFamily="34" charset="0"/>
              </a:rPr>
              <a:t>Found on MSTP Resources </a:t>
            </a:r>
          </a:p>
          <a:p>
            <a:pPr lvl="2"/>
            <a:r>
              <a:rPr lang="en-US" dirty="0">
                <a:latin typeface="Arial" panose="020B0604020202020204" pitchFamily="34" charset="0"/>
              </a:rPr>
              <a:t>Will be updated for MS2 class 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Can only request 7 days of vacation </a:t>
            </a:r>
            <a:r>
              <a:rPr lang="en-US">
                <a:latin typeface="Arial" panose="020B0604020202020204" pitchFamily="34" charset="0"/>
              </a:rPr>
              <a:t>during rotation</a:t>
            </a: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F8269-7935-1548-A6B9-F8B4A6E1FDC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28" y="6344265"/>
            <a:ext cx="1152767" cy="3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12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322B75-A515-464B-8AF6-4E4BA14D9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370" y="-118533"/>
            <a:ext cx="9244739" cy="69765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673240"/>
          </a:xfrm>
        </p:spPr>
        <p:txBody>
          <a:bodyPr>
            <a:normAutofit/>
          </a:bodyPr>
          <a:lstStyle/>
          <a:p>
            <a:pPr algn="l"/>
            <a:r>
              <a:rPr lang="en-US" sz="3300" dirty="0">
                <a:solidFill>
                  <a:schemeClr val="tx1"/>
                </a:solidFill>
                <a:hlinkClick r:id="rId4"/>
              </a:rPr>
              <a:t>MSTP Resources</a:t>
            </a:r>
            <a:endParaRPr lang="en-US" sz="33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619948-48C2-2B4C-BCA1-5E36FC29D8D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28" y="6344265"/>
            <a:ext cx="1152767" cy="3554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E7F63C-8EC6-4F86-F459-816ABFA99418}"/>
              </a:ext>
            </a:extLst>
          </p:cNvPr>
          <p:cNvSpPr txBox="1"/>
          <p:nvPr/>
        </p:nvSpPr>
        <p:spPr>
          <a:xfrm>
            <a:off x="874207" y="567725"/>
            <a:ext cx="60440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Sign into website with Pitt Passport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D799CF-27BB-40DD-A2DB-164CAAB3083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1797" b="4626"/>
          <a:stretch>
            <a:fillRect/>
          </a:stretch>
        </p:blipFill>
        <p:spPr>
          <a:xfrm>
            <a:off x="298316" y="1013192"/>
            <a:ext cx="5489536" cy="50672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C30544-E348-6B38-5D8F-B70217507F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9354" y="1504781"/>
            <a:ext cx="5096330" cy="440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80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1E31F44-FB79-8945-8F6C-96F7CFFBDC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402" y="1237931"/>
            <a:ext cx="1589302" cy="16511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493E7C-076F-DE49-8EC3-E36F30689F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2586" y="5284087"/>
            <a:ext cx="2518547" cy="3998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C2A4FA-DA9E-451E-BEC8-A5068CC5A462}"/>
              </a:ext>
            </a:extLst>
          </p:cNvPr>
          <p:cNvSpPr txBox="1"/>
          <p:nvPr/>
        </p:nvSpPr>
        <p:spPr>
          <a:xfrm>
            <a:off x="3331381" y="2889074"/>
            <a:ext cx="4136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3408110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322B75-A515-464B-8AF6-4E4BA14D9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370" y="-118533"/>
            <a:ext cx="9244739" cy="69765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663"/>
            <a:ext cx="7886700" cy="554141"/>
          </a:xfrm>
        </p:spPr>
        <p:txBody>
          <a:bodyPr>
            <a:normAutofit/>
          </a:bodyPr>
          <a:lstStyle/>
          <a:p>
            <a:pPr algn="l"/>
            <a:r>
              <a:rPr lang="en-US" sz="3300" dirty="0">
                <a:solidFill>
                  <a:schemeClr val="tx1"/>
                </a:solidFill>
              </a:rPr>
              <a:t>Applying for Graduate School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E82E5D-BF14-73B3-4C00-51857F2D5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30000"/>
            <a:ext cx="7886700" cy="5446963"/>
          </a:xfrm>
        </p:spPr>
        <p:txBody>
          <a:bodyPr/>
          <a:lstStyle/>
          <a:p>
            <a:r>
              <a:rPr lang="en-US" dirty="0"/>
              <a:t>Google survey for Mentor and Graduate Program match </a:t>
            </a:r>
          </a:p>
          <a:p>
            <a:pPr lvl="1"/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https://forms.gle/W9A59VDDfjtHR1DA6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Due January 5, 2026</a:t>
            </a:r>
          </a:p>
          <a:p>
            <a:pPr lvl="1"/>
            <a:endParaRPr lang="en-US" dirty="0"/>
          </a:p>
          <a:p>
            <a:r>
              <a:rPr lang="en-US" dirty="0"/>
              <a:t>If a student is starting in a new rotation after clinical rotations, this paperwork is due by </a:t>
            </a:r>
            <a:r>
              <a:rPr lang="en-US" b="1" dirty="0"/>
              <a:t>June 30. </a:t>
            </a:r>
          </a:p>
          <a:p>
            <a:pPr lvl="1"/>
            <a:r>
              <a:rPr lang="en-US" b="1" dirty="0"/>
              <a:t>Instead, we will need the rotation paperwork filled out.</a:t>
            </a:r>
          </a:p>
          <a:p>
            <a:pPr lvl="1"/>
            <a:r>
              <a:rPr lang="en-US" b="1" dirty="0"/>
              <a:t>This is included on the faculty agreement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347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322B75-A515-464B-8AF6-4E4BA14D9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8533"/>
            <a:ext cx="9244739" cy="69765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663"/>
            <a:ext cx="7886700" cy="554141"/>
          </a:xfrm>
        </p:spPr>
        <p:txBody>
          <a:bodyPr>
            <a:normAutofit/>
          </a:bodyPr>
          <a:lstStyle/>
          <a:p>
            <a:pPr algn="l"/>
            <a:r>
              <a:rPr lang="en-US" sz="3300" dirty="0">
                <a:solidFill>
                  <a:schemeClr val="tx1"/>
                </a:solidFill>
              </a:rPr>
              <a:t>Applying for Graduate School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619948-48C2-2B4C-BCA1-5E36FC29D8D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28" y="6344265"/>
            <a:ext cx="1152767" cy="355436"/>
          </a:xfrm>
          <a:prstGeom prst="rect">
            <a:avLst/>
          </a:prstGeom>
        </p:spPr>
      </p:pic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BD01B594-1F39-A8E4-E040-77881908FB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182621"/>
              </p:ext>
            </p:extLst>
          </p:nvPr>
        </p:nvGraphicFramePr>
        <p:xfrm>
          <a:off x="197756" y="538757"/>
          <a:ext cx="8946242" cy="51286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2496">
                  <a:extLst>
                    <a:ext uri="{9D8B030D-6E8A-4147-A177-3AD203B41FA5}">
                      <a16:colId xmlns:a16="http://schemas.microsoft.com/office/drawing/2014/main" val="4075575607"/>
                    </a:ext>
                  </a:extLst>
                </a:gridCol>
                <a:gridCol w="1333842">
                  <a:extLst>
                    <a:ext uri="{9D8B030D-6E8A-4147-A177-3AD203B41FA5}">
                      <a16:colId xmlns:a16="http://schemas.microsoft.com/office/drawing/2014/main" val="565155173"/>
                    </a:ext>
                  </a:extLst>
                </a:gridCol>
                <a:gridCol w="1700048">
                  <a:extLst>
                    <a:ext uri="{9D8B030D-6E8A-4147-A177-3AD203B41FA5}">
                      <a16:colId xmlns:a16="http://schemas.microsoft.com/office/drawing/2014/main" val="1441622727"/>
                    </a:ext>
                  </a:extLst>
                </a:gridCol>
                <a:gridCol w="1103975">
                  <a:extLst>
                    <a:ext uri="{9D8B030D-6E8A-4147-A177-3AD203B41FA5}">
                      <a16:colId xmlns:a16="http://schemas.microsoft.com/office/drawing/2014/main" val="2501401798"/>
                    </a:ext>
                  </a:extLst>
                </a:gridCol>
                <a:gridCol w="1775881">
                  <a:extLst>
                    <a:ext uri="{9D8B030D-6E8A-4147-A177-3AD203B41FA5}">
                      <a16:colId xmlns:a16="http://schemas.microsoft.com/office/drawing/2014/main" val="2716170781"/>
                    </a:ext>
                  </a:extLst>
                </a:gridCol>
              </a:tblGrid>
              <a:tr h="284987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Pitt </a:t>
                      </a:r>
                      <a:r>
                        <a:rPr lang="en-US" sz="1800" u="sng" kern="100" dirty="0">
                          <a:effectLst/>
                          <a:hlinkClick r:id="rId5"/>
                        </a:rPr>
                        <a:t>Graduate School of Medicine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041447"/>
                  </a:ext>
                </a:extLst>
              </a:tr>
              <a:tr h="4404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u="sng" kern="100" dirty="0">
                          <a:effectLst/>
                        </a:rPr>
                        <a:t>Graduate Program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u="sng" kern="100">
                          <a:effectLst/>
                        </a:rPr>
                        <a:t>Program Director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u="sng" kern="100" dirty="0">
                          <a:effectLst/>
                        </a:rPr>
                        <a:t>Program Director Email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u="sng" kern="100">
                          <a:effectLst/>
                        </a:rPr>
                        <a:t>Program Coordinator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u="sng" kern="100">
                          <a:effectLst/>
                        </a:rPr>
                        <a:t>Program Coordinator Email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extLst>
                  <a:ext uri="{0D108BD9-81ED-4DB2-BD59-A6C34878D82A}">
                    <a16:rowId xmlns:a16="http://schemas.microsoft.com/office/drawing/2014/main" val="3679996569"/>
                  </a:ext>
                </a:extLst>
              </a:tr>
              <a:tr h="4404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u="sng" kern="100">
                          <a:effectLst/>
                          <a:hlinkClick r:id="rId6"/>
                        </a:rPr>
                        <a:t>Biomedical Informatics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Harry </a:t>
                      </a:r>
                      <a:r>
                        <a:rPr lang="en-US" sz="1400" kern="100" dirty="0" err="1">
                          <a:effectLst/>
                        </a:rPr>
                        <a:t>Hochhesier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harryh@pitt.edu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Toni Porterfield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tls18@pitt.edu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extLst>
                  <a:ext uri="{0D108BD9-81ED-4DB2-BD59-A6C34878D82A}">
                    <a16:rowId xmlns:a16="http://schemas.microsoft.com/office/drawing/2014/main" val="848858700"/>
                  </a:ext>
                </a:extLst>
              </a:tr>
              <a:tr h="4404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u="sng" kern="100">
                          <a:effectLst/>
                          <a:hlinkClick r:id="rId7"/>
                        </a:rPr>
                        <a:t>Cell Molecular and Systems Biology (CMSB)</a:t>
                      </a:r>
                      <a:r>
                        <a:rPr lang="en-US" sz="1400" kern="100">
                          <a:effectLst/>
                        </a:rPr>
                        <a:t>**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Michael Tsang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tsang@pitt.edu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Shari Murphy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cmsb.som@medschool.pitt.edu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extLst>
                  <a:ext uri="{0D108BD9-81ED-4DB2-BD59-A6C34878D82A}">
                    <a16:rowId xmlns:a16="http://schemas.microsoft.com/office/drawing/2014/main" val="4010567514"/>
                  </a:ext>
                </a:extLst>
              </a:tr>
              <a:tr h="4404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u="sng" kern="100" dirty="0">
                          <a:effectLst/>
                          <a:hlinkClick r:id="rId8"/>
                        </a:rPr>
                        <a:t>Cellular &amp; Molecular Pathology (CMP)</a:t>
                      </a:r>
                      <a:r>
                        <a:rPr lang="en-US" sz="1400" kern="100" dirty="0">
                          <a:effectLst/>
                        </a:rPr>
                        <a:t>+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Andrew Duncan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duncana@pitt.edu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Amanda Bytzura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AMB430@pitt.edu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extLst>
                  <a:ext uri="{0D108BD9-81ED-4DB2-BD59-A6C34878D82A}">
                    <a16:rowId xmlns:a16="http://schemas.microsoft.com/office/drawing/2014/main" val="3222486215"/>
                  </a:ext>
                </a:extLst>
              </a:tr>
              <a:tr h="4404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u="sng" kern="100">
                          <a:effectLst/>
                          <a:hlinkClick r:id="rId9"/>
                        </a:rPr>
                        <a:t>Clinical &amp; Translational Sciences (CTSI)</a:t>
                      </a:r>
                      <a:r>
                        <a:rPr lang="en-US" sz="1400" kern="100">
                          <a:effectLst/>
                        </a:rPr>
                        <a:t> *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Galen Switzer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gswitzer@pitt.edu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Genny McCarthy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gcm19@pitt.edu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extLst>
                  <a:ext uri="{0D108BD9-81ED-4DB2-BD59-A6C34878D82A}">
                    <a16:rowId xmlns:a16="http://schemas.microsoft.com/office/drawing/2014/main" val="4100905679"/>
                  </a:ext>
                </a:extLst>
              </a:tr>
              <a:tr h="2849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u="sng" kern="100">
                          <a:effectLst/>
                          <a:hlinkClick r:id="rId10"/>
                        </a:rPr>
                        <a:t>Computational Biology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James Faeder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faeder@pitt.edu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Kelly Gentile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kmg120@pitt.edu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extLst>
                  <a:ext uri="{0D108BD9-81ED-4DB2-BD59-A6C34878D82A}">
                    <a16:rowId xmlns:a16="http://schemas.microsoft.com/office/drawing/2014/main" val="2587887792"/>
                  </a:ext>
                </a:extLst>
              </a:tr>
              <a:tr h="4404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u="sng" kern="100">
                          <a:effectLst/>
                          <a:hlinkClick r:id="rId11"/>
                        </a:rPr>
                        <a:t>Program in Microbiology and Immunology (PMI)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Zandrea Ambrose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zaa4@pitt.edu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Candice (Candy) Kuo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cak94@pitt.edu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extLst>
                  <a:ext uri="{0D108BD9-81ED-4DB2-BD59-A6C34878D82A}">
                    <a16:rowId xmlns:a16="http://schemas.microsoft.com/office/drawing/2014/main" val="3846809130"/>
                  </a:ext>
                </a:extLst>
              </a:tr>
              <a:tr h="4404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u="sng" kern="100">
                          <a:effectLst/>
                          <a:hlinkClick r:id="rId12"/>
                        </a:rPr>
                        <a:t>Molecular Biophysics &amp; Structural Biology (MBSB)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Andrew Hinck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ahinck@pitt.edu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US" sz="14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US" sz="14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extLst>
                  <a:ext uri="{0D108BD9-81ED-4DB2-BD59-A6C34878D82A}">
                    <a16:rowId xmlns:a16="http://schemas.microsoft.com/office/drawing/2014/main" val="1886724823"/>
                  </a:ext>
                </a:extLst>
              </a:tr>
              <a:tr h="4404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u="sng" kern="100">
                          <a:effectLst/>
                          <a:hlinkClick r:id="rId13"/>
                        </a:rPr>
                        <a:t>Molecular Pharmacology</a:t>
                      </a:r>
                      <a:r>
                        <a:rPr lang="en-US" sz="1400" kern="100">
                          <a:effectLst/>
                        </a:rPr>
                        <a:t> +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Tija Jacob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tcj11@pitt.edu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Shannon Granahan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granahan@pitt.edu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extLst>
                  <a:ext uri="{0D108BD9-81ED-4DB2-BD59-A6C34878D82A}">
                    <a16:rowId xmlns:a16="http://schemas.microsoft.com/office/drawing/2014/main" val="1012253232"/>
                  </a:ext>
                </a:extLst>
              </a:tr>
              <a:tr h="2849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u="sng" kern="100">
                          <a:effectLst/>
                          <a:hlinkClick r:id="rId14"/>
                        </a:rPr>
                        <a:t>Neurobiology (CNUP)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Robert Turner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rturner@pitt.edu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Patti Argenzio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argenzio@pitt.edu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extLst>
                  <a:ext uri="{0D108BD9-81ED-4DB2-BD59-A6C34878D82A}">
                    <a16:rowId xmlns:a16="http://schemas.microsoft.com/office/drawing/2014/main" val="4262422039"/>
                  </a:ext>
                </a:extLst>
              </a:tr>
              <a:tr h="6640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Cancer Biology and </a:t>
                      </a:r>
                      <a:r>
                        <a:rPr lang="en-US" sz="1400" u="sng" kern="100">
                          <a:effectLst/>
                          <a:hlinkClick r:id="rId15"/>
                        </a:rPr>
                        <a:t>Oncology Graduate Program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Chris Bakkenist and Carola Neumann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bakkenistcj@upmc.edu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US" sz="14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u="sng" kern="100" dirty="0">
                          <a:effectLst/>
                          <a:hlinkClick r:id="rId16" tooltip="mailto:oncologygradprogram@pitt.edu"/>
                        </a:rPr>
                        <a:t>oncologygradprogram@pitt.edu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extLst>
                  <a:ext uri="{0D108BD9-81ED-4DB2-BD59-A6C34878D82A}">
                    <a16:rowId xmlns:a16="http://schemas.microsoft.com/office/drawing/2014/main" val="2957355035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C8A1C16-BC14-C97D-7440-1A9DA2E5A9F9}"/>
              </a:ext>
            </a:extLst>
          </p:cNvPr>
          <p:cNvSpPr txBox="1"/>
          <p:nvPr/>
        </p:nvSpPr>
        <p:spPr>
          <a:xfrm>
            <a:off x="1716337" y="5774811"/>
            <a:ext cx="8252279" cy="851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**NOTE: CMSB is </a:t>
            </a:r>
            <a:r>
              <a:rPr lang="en-US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combined from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CBMP, ISB and MGDB </a:t>
            </a:r>
          </a:p>
          <a:p>
            <a:pPr marL="0" marR="0"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*Please work with Kathy if entering CTSI, tuition funding is not automatically covered by the SOM</a:t>
            </a:r>
          </a:p>
          <a:p>
            <a:pPr marL="0" marR="0"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+Interdisciplinary Biomedical Graduate Program </a:t>
            </a:r>
          </a:p>
        </p:txBody>
      </p:sp>
    </p:spTree>
    <p:extLst>
      <p:ext uri="{BB962C8B-B14F-4D97-AF65-F5344CB8AC3E}">
        <p14:creationId xmlns:p14="http://schemas.microsoft.com/office/powerpoint/2010/main" val="2508045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322B75-A515-464B-8AF6-4E4BA14D9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9267"/>
            <a:ext cx="9244739" cy="69765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663"/>
            <a:ext cx="7886700" cy="554141"/>
          </a:xfrm>
        </p:spPr>
        <p:txBody>
          <a:bodyPr>
            <a:normAutofit/>
          </a:bodyPr>
          <a:lstStyle/>
          <a:p>
            <a:pPr algn="l"/>
            <a:r>
              <a:rPr lang="en-US" sz="3300" dirty="0">
                <a:solidFill>
                  <a:schemeClr val="tx1"/>
                </a:solidFill>
              </a:rPr>
              <a:t>Applying for Graduate School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619948-48C2-2B4C-BCA1-5E36FC29D8D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28" y="6344265"/>
            <a:ext cx="1152767" cy="355436"/>
          </a:xfrm>
          <a:prstGeom prst="rect">
            <a:avLst/>
          </a:prstGeom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4F3D8F7-703E-A77C-A650-CF12572747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260155"/>
              </p:ext>
            </p:extLst>
          </p:nvPr>
        </p:nvGraphicFramePr>
        <p:xfrm>
          <a:off x="410936" y="649076"/>
          <a:ext cx="8290378" cy="15144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7340">
                  <a:extLst>
                    <a:ext uri="{9D8B030D-6E8A-4147-A177-3AD203B41FA5}">
                      <a16:colId xmlns:a16="http://schemas.microsoft.com/office/drawing/2014/main" val="1148859541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3714387441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534011847"/>
                    </a:ext>
                  </a:extLst>
                </a:gridCol>
                <a:gridCol w="1722301">
                  <a:extLst>
                    <a:ext uri="{9D8B030D-6E8A-4147-A177-3AD203B41FA5}">
                      <a16:colId xmlns:a16="http://schemas.microsoft.com/office/drawing/2014/main" val="2587557509"/>
                    </a:ext>
                  </a:extLst>
                </a:gridCol>
                <a:gridCol w="1836057">
                  <a:extLst>
                    <a:ext uri="{9D8B030D-6E8A-4147-A177-3AD203B41FA5}">
                      <a16:colId xmlns:a16="http://schemas.microsoft.com/office/drawing/2014/main" val="349851482"/>
                    </a:ext>
                  </a:extLst>
                </a:gridCol>
              </a:tblGrid>
              <a:tr h="435610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u="sng" kern="100" dirty="0">
                          <a:effectLst/>
                          <a:hlinkClick r:id="rId5"/>
                        </a:rPr>
                        <a:t>Graduate School of Public Health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726386"/>
                  </a:ext>
                </a:extLst>
              </a:tr>
              <a:tr h="6108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u="sng" kern="100">
                          <a:effectLst/>
                        </a:rPr>
                        <a:t>Graduate Program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u="sng" kern="100">
                          <a:effectLst/>
                        </a:rPr>
                        <a:t>Program Director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u="sng" kern="100">
                          <a:effectLst/>
                        </a:rPr>
                        <a:t>Program Director Email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u="sng" kern="100">
                          <a:effectLst/>
                        </a:rPr>
                        <a:t>Program Coordinator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u="sng" kern="100">
                          <a:effectLst/>
                        </a:rPr>
                        <a:t>Program Coordinator Email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b"/>
                </a:tc>
                <a:extLst>
                  <a:ext uri="{0D108BD9-81ED-4DB2-BD59-A6C34878D82A}">
                    <a16:rowId xmlns:a16="http://schemas.microsoft.com/office/drawing/2014/main" val="1056934254"/>
                  </a:ext>
                </a:extLst>
              </a:tr>
              <a:tr h="4679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u="sng" kern="100">
                          <a:effectLst/>
                          <a:hlinkClick r:id="rId6"/>
                        </a:rPr>
                        <a:t>Epidemiology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Iva Miljkovic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ivm1@pitt.edu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Lori Smith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effectLst/>
                        </a:rPr>
                        <a:t>smithl@pitt.edu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b"/>
                </a:tc>
                <a:extLst>
                  <a:ext uri="{0D108BD9-81ED-4DB2-BD59-A6C34878D82A}">
                    <a16:rowId xmlns:a16="http://schemas.microsoft.com/office/drawing/2014/main" val="33846531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EF043E1-3DC8-18C3-ACBB-63D88EF278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414830"/>
              </p:ext>
            </p:extLst>
          </p:nvPr>
        </p:nvGraphicFramePr>
        <p:xfrm>
          <a:off x="428171" y="2383405"/>
          <a:ext cx="8287658" cy="1682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9075">
                  <a:extLst>
                    <a:ext uri="{9D8B030D-6E8A-4147-A177-3AD203B41FA5}">
                      <a16:colId xmlns:a16="http://schemas.microsoft.com/office/drawing/2014/main" val="1424877091"/>
                    </a:ext>
                  </a:extLst>
                </a:gridCol>
                <a:gridCol w="1600525">
                  <a:extLst>
                    <a:ext uri="{9D8B030D-6E8A-4147-A177-3AD203B41FA5}">
                      <a16:colId xmlns:a16="http://schemas.microsoft.com/office/drawing/2014/main" val="1037734956"/>
                    </a:ext>
                  </a:extLst>
                </a:gridCol>
                <a:gridCol w="1589315">
                  <a:extLst>
                    <a:ext uri="{9D8B030D-6E8A-4147-A177-3AD203B41FA5}">
                      <a16:colId xmlns:a16="http://schemas.microsoft.com/office/drawing/2014/main" val="485367033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3139929657"/>
                    </a:ext>
                  </a:extLst>
                </a:gridCol>
                <a:gridCol w="1821543">
                  <a:extLst>
                    <a:ext uri="{9D8B030D-6E8A-4147-A177-3AD203B41FA5}">
                      <a16:colId xmlns:a16="http://schemas.microsoft.com/office/drawing/2014/main" val="4158118231"/>
                    </a:ext>
                  </a:extLst>
                </a:gridCol>
              </a:tblGrid>
              <a:tr h="532765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u="sng" kern="100" dirty="0">
                          <a:effectLst/>
                          <a:hlinkClick r:id="rId7"/>
                        </a:rPr>
                        <a:t>School of Arts &amp; Sciences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842409"/>
                  </a:ext>
                </a:extLst>
              </a:tr>
              <a:tr h="6534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u="sng" kern="100">
                          <a:effectLst/>
                        </a:rPr>
                        <a:t>Graduate Program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u="sng" kern="100">
                          <a:effectLst/>
                        </a:rPr>
                        <a:t>Program Director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u="sng" kern="100">
                          <a:effectLst/>
                        </a:rPr>
                        <a:t>Program Director Email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u="sng" kern="100">
                          <a:effectLst/>
                        </a:rPr>
                        <a:t>Program Coordinator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u="sng" kern="100">
                          <a:effectLst/>
                        </a:rPr>
                        <a:t>Program Coordinator Email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b"/>
                </a:tc>
                <a:extLst>
                  <a:ext uri="{0D108BD9-81ED-4DB2-BD59-A6C34878D82A}">
                    <a16:rowId xmlns:a16="http://schemas.microsoft.com/office/drawing/2014/main" val="4116011213"/>
                  </a:ext>
                </a:extLst>
              </a:tr>
              <a:tr h="4965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u="sng" kern="100">
                          <a:effectLst/>
                          <a:hlinkClick r:id="rId8"/>
                        </a:rPr>
                        <a:t>Neuroscience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Stephen D. Meriney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meriney@pitt.edu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Patti Argenzio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effectLst/>
                        </a:rPr>
                        <a:t>argenzio@pitt.edu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b"/>
                </a:tc>
                <a:extLst>
                  <a:ext uri="{0D108BD9-81ED-4DB2-BD59-A6C34878D82A}">
                    <a16:rowId xmlns:a16="http://schemas.microsoft.com/office/drawing/2014/main" val="5511948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0FF7CB2-9FAD-F068-092F-056770AF19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493508"/>
              </p:ext>
            </p:extLst>
          </p:nvPr>
        </p:nvGraphicFramePr>
        <p:xfrm>
          <a:off x="457200" y="4275786"/>
          <a:ext cx="8258629" cy="16884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1257">
                  <a:extLst>
                    <a:ext uri="{9D8B030D-6E8A-4147-A177-3AD203B41FA5}">
                      <a16:colId xmlns:a16="http://schemas.microsoft.com/office/drawing/2014/main" val="242305997"/>
                    </a:ext>
                  </a:extLst>
                </a:gridCol>
                <a:gridCol w="1589314">
                  <a:extLst>
                    <a:ext uri="{9D8B030D-6E8A-4147-A177-3AD203B41FA5}">
                      <a16:colId xmlns:a16="http://schemas.microsoft.com/office/drawing/2014/main" val="374404775"/>
                    </a:ext>
                  </a:extLst>
                </a:gridCol>
                <a:gridCol w="1596572">
                  <a:extLst>
                    <a:ext uri="{9D8B030D-6E8A-4147-A177-3AD203B41FA5}">
                      <a16:colId xmlns:a16="http://schemas.microsoft.com/office/drawing/2014/main" val="1157469077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3777652739"/>
                    </a:ext>
                  </a:extLst>
                </a:gridCol>
                <a:gridCol w="1814286">
                  <a:extLst>
                    <a:ext uri="{9D8B030D-6E8A-4147-A177-3AD203B41FA5}">
                      <a16:colId xmlns:a16="http://schemas.microsoft.com/office/drawing/2014/main" val="441889118"/>
                    </a:ext>
                  </a:extLst>
                </a:gridCol>
              </a:tblGrid>
              <a:tr h="586740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u="sng" kern="100" dirty="0">
                          <a:effectLst/>
                          <a:hlinkClick r:id="rId9"/>
                        </a:rPr>
                        <a:t>School of Engineering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049585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u="sng" kern="100">
                          <a:effectLst/>
                        </a:rPr>
                        <a:t>Graduate Program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u="sng" kern="100">
                          <a:effectLst/>
                        </a:rPr>
                        <a:t>Program Director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u="sng" kern="100">
                          <a:effectLst/>
                        </a:rPr>
                        <a:t>Program Director Email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u="sng" kern="100">
                          <a:effectLst/>
                        </a:rPr>
                        <a:t>Program Coordinator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u="sng" kern="100">
                          <a:effectLst/>
                        </a:rPr>
                        <a:t>Program Coordinator Email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b"/>
                </a:tc>
                <a:extLst>
                  <a:ext uri="{0D108BD9-81ED-4DB2-BD59-A6C34878D82A}">
                    <a16:rowId xmlns:a16="http://schemas.microsoft.com/office/drawing/2014/main" val="1246792920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u="sng" kern="100">
                          <a:effectLst/>
                          <a:hlinkClick r:id="rId10"/>
                        </a:rPr>
                        <a:t>Bioengineering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Mark Redfern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mredfern@pitt.edu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James Robnett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effectLst/>
                        </a:rPr>
                        <a:t>jar425@pitt.edu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b"/>
                </a:tc>
                <a:extLst>
                  <a:ext uri="{0D108BD9-81ED-4DB2-BD59-A6C34878D82A}">
                    <a16:rowId xmlns:a16="http://schemas.microsoft.com/office/drawing/2014/main" val="4127504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9258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322B75-A515-464B-8AF6-4E4BA14D9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8533"/>
            <a:ext cx="9244739" cy="69765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663"/>
            <a:ext cx="7886700" cy="554141"/>
          </a:xfrm>
        </p:spPr>
        <p:txBody>
          <a:bodyPr>
            <a:normAutofit/>
          </a:bodyPr>
          <a:lstStyle/>
          <a:p>
            <a:pPr algn="l"/>
            <a:r>
              <a:rPr lang="en-US" sz="3300" dirty="0">
                <a:solidFill>
                  <a:schemeClr val="tx1"/>
                </a:solidFill>
              </a:rPr>
              <a:t>Applying for Graduate School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619948-48C2-2B4C-BCA1-5E36FC29D8D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28" y="6344265"/>
            <a:ext cx="1152767" cy="355436"/>
          </a:xfrm>
          <a:prstGeom prst="rect">
            <a:avLst/>
          </a:prstGeom>
        </p:spPr>
      </p:pic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E8ACC62-2A58-EB74-1389-78A53843B3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0832813"/>
              </p:ext>
            </p:extLst>
          </p:nvPr>
        </p:nvGraphicFramePr>
        <p:xfrm>
          <a:off x="304800" y="582803"/>
          <a:ext cx="8753856" cy="61168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1627">
                  <a:extLst>
                    <a:ext uri="{9D8B030D-6E8A-4147-A177-3AD203B41FA5}">
                      <a16:colId xmlns:a16="http://schemas.microsoft.com/office/drawing/2014/main" val="581473403"/>
                    </a:ext>
                  </a:extLst>
                </a:gridCol>
                <a:gridCol w="1457061">
                  <a:extLst>
                    <a:ext uri="{9D8B030D-6E8A-4147-A177-3AD203B41FA5}">
                      <a16:colId xmlns:a16="http://schemas.microsoft.com/office/drawing/2014/main" val="4134894911"/>
                    </a:ext>
                  </a:extLst>
                </a:gridCol>
                <a:gridCol w="1936612">
                  <a:extLst>
                    <a:ext uri="{9D8B030D-6E8A-4147-A177-3AD203B41FA5}">
                      <a16:colId xmlns:a16="http://schemas.microsoft.com/office/drawing/2014/main" val="2272035797"/>
                    </a:ext>
                  </a:extLst>
                </a:gridCol>
                <a:gridCol w="1246800">
                  <a:extLst>
                    <a:ext uri="{9D8B030D-6E8A-4147-A177-3AD203B41FA5}">
                      <a16:colId xmlns:a16="http://schemas.microsoft.com/office/drawing/2014/main" val="1013005457"/>
                    </a:ext>
                  </a:extLst>
                </a:gridCol>
                <a:gridCol w="2351756">
                  <a:extLst>
                    <a:ext uri="{9D8B030D-6E8A-4147-A177-3AD203B41FA5}">
                      <a16:colId xmlns:a16="http://schemas.microsoft.com/office/drawing/2014/main" val="103709401"/>
                    </a:ext>
                  </a:extLst>
                </a:gridCol>
              </a:tblGrid>
              <a:tr h="511320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Carnegie Mellon University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0" marR="4070" marT="407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607907"/>
                  </a:ext>
                </a:extLst>
              </a:tr>
              <a:tr h="6557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u="sng" kern="100" dirty="0">
                          <a:effectLst/>
                        </a:rPr>
                        <a:t>Graduate Program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u="sng" kern="100" dirty="0">
                          <a:effectLst/>
                        </a:rPr>
                        <a:t>Program Director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u="sng" kern="100">
                          <a:effectLst/>
                        </a:rPr>
                        <a:t>Program Director Email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u="sng" kern="100">
                          <a:effectLst/>
                        </a:rPr>
                        <a:t>Program Coordinator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u="sng" kern="100">
                          <a:effectLst/>
                        </a:rPr>
                        <a:t>Program Coordinator Email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0" marR="4070" marT="4070" marB="0" anchor="b"/>
                </a:tc>
                <a:extLst>
                  <a:ext uri="{0D108BD9-81ED-4DB2-BD59-A6C34878D82A}">
                    <a16:rowId xmlns:a16="http://schemas.microsoft.com/office/drawing/2014/main" val="1661142071"/>
                  </a:ext>
                </a:extLst>
              </a:tr>
              <a:tr h="6142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u="sng" kern="100" dirty="0">
                          <a:effectLst/>
                          <a:hlinkClick r:id="rId5"/>
                        </a:rPr>
                        <a:t>Biomedical Engineering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Charlie Ren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xir@andrew.cmu.edu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Maryia Rakach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mrakach@cmu.edu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0" marR="4070" marT="4070" marB="0" anchor="b"/>
                </a:tc>
                <a:extLst>
                  <a:ext uri="{0D108BD9-81ED-4DB2-BD59-A6C34878D82A}">
                    <a16:rowId xmlns:a16="http://schemas.microsoft.com/office/drawing/2014/main" val="4282911166"/>
                  </a:ext>
                </a:extLst>
              </a:tr>
              <a:tr h="6142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u="sng" kern="100" dirty="0">
                          <a:effectLst/>
                          <a:hlinkClick r:id="rId6"/>
                        </a:rPr>
                        <a:t>Biological Sciences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Alison Barth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barth@cmu.edu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Ena Miceli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emiceli@andrew.cmu.edu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0" marR="4070" marT="4070" marB="0" anchor="b"/>
                </a:tc>
                <a:extLst>
                  <a:ext uri="{0D108BD9-81ED-4DB2-BD59-A6C34878D82A}">
                    <a16:rowId xmlns:a16="http://schemas.microsoft.com/office/drawing/2014/main" val="2108385608"/>
                  </a:ext>
                </a:extLst>
              </a:tr>
              <a:tr h="6153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u="sng" kern="100">
                          <a:effectLst/>
                          <a:hlinkClick r:id="rId7"/>
                        </a:rPr>
                        <a:t>Neural Computation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Gelsey Torres-Oviedo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gelsyto@pitt.edu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Melissa Stupka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mstupka@andrew.cmu.edu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0" marR="4070" marT="4070" marB="0" anchor="b"/>
                </a:tc>
                <a:extLst>
                  <a:ext uri="{0D108BD9-81ED-4DB2-BD59-A6C34878D82A}">
                    <a16:rowId xmlns:a16="http://schemas.microsoft.com/office/drawing/2014/main" val="3780789163"/>
                  </a:ext>
                </a:extLst>
              </a:tr>
              <a:tr h="6293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u="sng" kern="100">
                          <a:effectLst/>
                          <a:hlinkClick r:id="rId8"/>
                        </a:rPr>
                        <a:t>Psychology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Kasey Creswell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kasey@andrew.cmu.edu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Erin Donahoe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donahoe@andrew.cmu.edu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0" marR="4070" marT="4070" marB="0" anchor="b"/>
                </a:tc>
                <a:extLst>
                  <a:ext uri="{0D108BD9-81ED-4DB2-BD59-A6C34878D82A}">
                    <a16:rowId xmlns:a16="http://schemas.microsoft.com/office/drawing/2014/main" val="4137594539"/>
                  </a:ext>
                </a:extLst>
              </a:tr>
              <a:tr h="6336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u="sng" kern="100">
                          <a:effectLst/>
                          <a:hlinkClick r:id="rId9"/>
                        </a:rPr>
                        <a:t>Social &amp; Decision Sciences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Gretchen Chapman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gchapman@andrew.cmu.edu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Connie Angermeier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cla2@andrew.cmu.edu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0" marR="4070" marT="4070" marB="0" anchor="b"/>
                </a:tc>
                <a:extLst>
                  <a:ext uri="{0D108BD9-81ED-4DB2-BD59-A6C34878D82A}">
                    <a16:rowId xmlns:a16="http://schemas.microsoft.com/office/drawing/2014/main" val="2113908611"/>
                  </a:ext>
                </a:extLst>
              </a:tr>
              <a:tr h="6142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u="sng" kern="100">
                          <a:effectLst/>
                          <a:hlinkClick r:id="rId10"/>
                        </a:rPr>
                        <a:t>Systems Neuroscience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Aryn Gittis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agittis@cmu.edu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Melissa Stupka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mstupka@andrew.cmu.edu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0" marR="4070" marT="4070" marB="0" anchor="b"/>
                </a:tc>
                <a:extLst>
                  <a:ext uri="{0D108BD9-81ED-4DB2-BD59-A6C34878D82A}">
                    <a16:rowId xmlns:a16="http://schemas.microsoft.com/office/drawing/2014/main" val="601421394"/>
                  </a:ext>
                </a:extLst>
              </a:tr>
              <a:tr h="6142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u="sng" kern="100">
                          <a:effectLst/>
                          <a:hlinkClick r:id="rId11"/>
                        </a:rPr>
                        <a:t>Computational Biology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Carl Kingsford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ckingsf@andrew.cmu.edu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Nicole Stenger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nstenger@cs.cmu.edu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0" marR="4070" marT="4070" marB="0" anchor="b"/>
                </a:tc>
                <a:extLst>
                  <a:ext uri="{0D108BD9-81ED-4DB2-BD59-A6C34878D82A}">
                    <a16:rowId xmlns:a16="http://schemas.microsoft.com/office/drawing/2014/main" val="3154818177"/>
                  </a:ext>
                </a:extLst>
              </a:tr>
              <a:tr h="6142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u="sng" kern="100">
                          <a:effectLst/>
                          <a:hlinkClick r:id="rId12"/>
                        </a:rPr>
                        <a:t>Human Computer Interaction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Brad Myers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u="sng" kern="100">
                          <a:effectLst/>
                          <a:hlinkClick r:id="rId13"/>
                        </a:rPr>
                        <a:t>bam@cs.cmu.edu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Carolyn Buzzelli-Stumpf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cbstumpf@cs.cmu.edu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0" marR="4070" marT="4070" marB="0" anchor="b"/>
                </a:tc>
                <a:extLst>
                  <a:ext uri="{0D108BD9-81ED-4DB2-BD59-A6C34878D82A}">
                    <a16:rowId xmlns:a16="http://schemas.microsoft.com/office/drawing/2014/main" val="881532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599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322B75-A515-464B-8AF6-4E4BA14D9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8533"/>
            <a:ext cx="9244739" cy="69765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4874"/>
          </a:xfrm>
        </p:spPr>
        <p:txBody>
          <a:bodyPr>
            <a:normAutofit/>
          </a:bodyPr>
          <a:lstStyle/>
          <a:p>
            <a:pPr algn="l"/>
            <a:r>
              <a:rPr lang="en-US" sz="3300" dirty="0">
                <a:solidFill>
                  <a:schemeClr val="tx1"/>
                </a:solidFill>
              </a:rPr>
              <a:t>Applying for Graduate School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70001"/>
            <a:ext cx="7886700" cy="4906962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Pitt SOM Graduate Programs – no application is required Only the </a:t>
            </a:r>
            <a:r>
              <a:rPr lang="en-US" b="1" dirty="0">
                <a:solidFill>
                  <a:schemeClr val="tx1"/>
                </a:solidFill>
              </a:rPr>
              <a:t>transfer form, which is the MSTP Faculty Agreement </a:t>
            </a:r>
            <a:r>
              <a:rPr lang="en-US" dirty="0">
                <a:solidFill>
                  <a:schemeClr val="tx1"/>
                </a:solidFill>
              </a:rPr>
              <a:t>is needed</a:t>
            </a:r>
            <a:endParaRPr lang="en-US" dirty="0"/>
          </a:p>
          <a:p>
            <a:pPr lvl="1"/>
            <a:r>
              <a:rPr lang="en-US" dirty="0">
                <a:solidFill>
                  <a:schemeClr val="tx1"/>
                </a:solidFill>
              </a:rPr>
              <a:t>Last page of the faculty agreement. All signatures are needed, and the </a:t>
            </a:r>
            <a:r>
              <a:rPr lang="en-US" u="sng" dirty="0">
                <a:solidFill>
                  <a:schemeClr val="tx1"/>
                </a:solidFill>
              </a:rPr>
              <a:t>payroll administrator is especially important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lvl="1"/>
            <a:r>
              <a:rPr lang="en-US" dirty="0"/>
              <a:t>See below.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619948-48C2-2B4C-BCA1-5E36FC29D8D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28" y="6344265"/>
            <a:ext cx="1152767" cy="3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05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322B75-A515-464B-8AF6-4E4BA14D9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8533"/>
            <a:ext cx="9244739" cy="69765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4874"/>
          </a:xfrm>
        </p:spPr>
        <p:txBody>
          <a:bodyPr>
            <a:normAutofit/>
          </a:bodyPr>
          <a:lstStyle/>
          <a:p>
            <a:pPr algn="l"/>
            <a:r>
              <a:rPr lang="en-US" sz="3300" dirty="0">
                <a:solidFill>
                  <a:schemeClr val="tx1"/>
                </a:solidFill>
              </a:rPr>
              <a:t>Applying for Graduate School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04686"/>
            <a:ext cx="7886700" cy="4972277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For CNUP (Neurobiology/Neuroscience)</a:t>
            </a:r>
          </a:p>
          <a:p>
            <a:pPr lvl="1"/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Early in Spring Term, the MSTP Office will send </a:t>
            </a:r>
            <a:r>
              <a:rPr 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Patti Argenzio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 list of the MSTP students that plan to join the CNUP Program in Fall (September 1)  </a:t>
            </a:r>
          </a:p>
          <a:p>
            <a:pPr lvl="1"/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At that time, </a:t>
            </a:r>
            <a:r>
              <a:rPr lang="en-US" sz="1800" b="1" i="1" dirty="0">
                <a:solidFill>
                  <a:srgbClr val="000000"/>
                </a:solidFill>
                <a:latin typeface="Arial" panose="020B0604020202020204" pitchFamily="34" charset="0"/>
              </a:rPr>
              <a:t>the program coordinator</a:t>
            </a:r>
            <a:r>
              <a:rPr lang="en-US" sz="18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will send you our application and the lab selection form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  </a:t>
            </a:r>
          </a:p>
          <a:p>
            <a:pPr lvl="1"/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Note that you are already accepted to the CNUP Program, the application is only used to obtain information needed to enter you in our student system.  </a:t>
            </a:r>
          </a:p>
          <a:p>
            <a:pPr lvl="1"/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You will officially become a CNUP graduate student September 1.</a:t>
            </a:r>
            <a:endParaRPr lang="en-US" sz="1400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619948-48C2-2B4C-BCA1-5E36FC29D8D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28" y="6344265"/>
            <a:ext cx="1152767" cy="3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514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322B75-A515-464B-8AF6-4E4BA14D9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8533"/>
            <a:ext cx="9244739" cy="69765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4874"/>
          </a:xfrm>
        </p:spPr>
        <p:txBody>
          <a:bodyPr>
            <a:normAutofit/>
          </a:bodyPr>
          <a:lstStyle/>
          <a:p>
            <a:pPr algn="l"/>
            <a:r>
              <a:rPr lang="en-US" sz="3300" dirty="0">
                <a:solidFill>
                  <a:schemeClr val="tx1"/>
                </a:solidFill>
              </a:rPr>
              <a:t>Applying for Graduate School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9200"/>
            <a:ext cx="7886700" cy="495776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Pitt Public Health</a:t>
            </a:r>
          </a:p>
          <a:p>
            <a:pPr lvl="1"/>
            <a:r>
              <a:rPr lang="en-US" dirty="0"/>
              <a:t>Epidemiology – </a:t>
            </a:r>
            <a:r>
              <a:rPr lang="en-US" b="1" dirty="0"/>
              <a:t>Deadline January 15</a:t>
            </a:r>
          </a:p>
          <a:p>
            <a:pPr lvl="2"/>
            <a:r>
              <a:rPr lang="en-US" dirty="0"/>
              <a:t>Application is due through SOPHAS (fee is required)</a:t>
            </a:r>
          </a:p>
          <a:p>
            <a:pPr lvl="3"/>
            <a:r>
              <a:rPr lang="en-US" dirty="0">
                <a:hlinkClick r:id="rId4"/>
              </a:rPr>
              <a:t>https://sophas.org/</a:t>
            </a:r>
            <a:endParaRPr lang="en-US" dirty="0"/>
          </a:p>
          <a:p>
            <a:pPr lvl="2"/>
            <a:r>
              <a:rPr lang="en-US" dirty="0"/>
              <a:t>The application is only a formality and the documents that you submitted for MSTP application you can use in SOPHAS</a:t>
            </a:r>
          </a:p>
          <a:p>
            <a:pPr lvl="2"/>
            <a:r>
              <a:rPr lang="en-US" dirty="0"/>
              <a:t>MCAT can be used instead of GRE</a:t>
            </a:r>
          </a:p>
          <a:p>
            <a:pPr lvl="2"/>
            <a:r>
              <a:rPr lang="en-US" dirty="0"/>
              <a:t>Reach out to Lori Smith (smithl@pitt.edu)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619948-48C2-2B4C-BCA1-5E36FC29D8D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28" y="6344265"/>
            <a:ext cx="1152767" cy="3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14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322B75-A515-464B-8AF6-4E4BA14D9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8533"/>
            <a:ext cx="9244739" cy="69765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4874"/>
          </a:xfrm>
        </p:spPr>
        <p:txBody>
          <a:bodyPr>
            <a:normAutofit/>
          </a:bodyPr>
          <a:lstStyle/>
          <a:p>
            <a:pPr algn="l"/>
            <a:r>
              <a:rPr lang="en-US" sz="3300" dirty="0">
                <a:solidFill>
                  <a:schemeClr val="tx1"/>
                </a:solidFill>
              </a:rPr>
              <a:t>Applying for Graduate School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86114"/>
            <a:ext cx="7886700" cy="4790849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Pitt </a:t>
            </a:r>
            <a:r>
              <a:rPr lang="en-US" dirty="0" err="1">
                <a:solidFill>
                  <a:schemeClr val="tx1"/>
                </a:solidFill>
              </a:rPr>
              <a:t>BioEngineering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Only the transfer form is needed, this is the last page of the faculty agreement. All signatures are needed, and the payroll administrator is especially important.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619948-48C2-2B4C-BCA1-5E36FC29D8D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28" y="6344265"/>
            <a:ext cx="1152767" cy="3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65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EB8E8FA2195A4ABEC91E576D6D3537" ma:contentTypeVersion="6" ma:contentTypeDescription="Create a new document." ma:contentTypeScope="" ma:versionID="09f8687f2e1fbf1099dd760a3fb16347">
  <xsd:schema xmlns:xsd="http://www.w3.org/2001/XMLSchema" xmlns:xs="http://www.w3.org/2001/XMLSchema" xmlns:p="http://schemas.microsoft.com/office/2006/metadata/properties" xmlns:ns2="5000f413-a07f-426f-8ca3-3e5d09d003af" xmlns:ns3="be854a8b-14f7-487f-9ef4-f7422b99089a" targetNamespace="http://schemas.microsoft.com/office/2006/metadata/properties" ma:root="true" ma:fieldsID="69f6f7cd772f50ef311e0648d9973084" ns2:_="" ns3:_="">
    <xsd:import namespace="5000f413-a07f-426f-8ca3-3e5d09d003af"/>
    <xsd:import namespace="be854a8b-14f7-487f-9ef4-f7422b9908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00f413-a07f-426f-8ca3-3e5d09d003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854a8b-14f7-487f-9ef4-f7422b99089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668250-74A1-413E-BB9F-DDAEDCD3C6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00f413-a07f-426f-8ca3-3e5d09d003af"/>
    <ds:schemaRef ds:uri="be854a8b-14f7-487f-9ef4-f7422b9908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93AEF3-2432-40BE-B5FA-07BCE2BAAC2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BD53E7F-8BAE-4F30-8426-FE7921EEEB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7769</TotalTime>
  <Words>1637</Words>
  <Application>Microsoft Office PowerPoint</Application>
  <PresentationFormat>On-screen Show (4:3)</PresentationFormat>
  <Paragraphs>280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Times New Roman</vt:lpstr>
      <vt:lpstr>Office Theme</vt:lpstr>
      <vt:lpstr>MS2 Transition to Graduate School</vt:lpstr>
      <vt:lpstr>Applying for Graduate School</vt:lpstr>
      <vt:lpstr>Applying for Graduate School</vt:lpstr>
      <vt:lpstr>Applying for Graduate School</vt:lpstr>
      <vt:lpstr>Applying for Graduate School</vt:lpstr>
      <vt:lpstr>Applying for Graduate School cont.</vt:lpstr>
      <vt:lpstr>Applying for Graduate School cont.</vt:lpstr>
      <vt:lpstr>Applying for Graduate School cont.</vt:lpstr>
      <vt:lpstr>Applying for Graduate School cont.</vt:lpstr>
      <vt:lpstr>Applying for Graduate School cont.</vt:lpstr>
      <vt:lpstr>Transition Paperwork</vt:lpstr>
      <vt:lpstr>Transition Paperwork</vt:lpstr>
      <vt:lpstr>Applying for Graduate School cont.</vt:lpstr>
      <vt:lpstr>Applying for Graduate School cont.</vt:lpstr>
      <vt:lpstr>Rotations</vt:lpstr>
      <vt:lpstr>MSTP 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Dudley, Jane</dc:creator>
  <cp:lastModifiedBy>Hansell-Prigg, Kathy</cp:lastModifiedBy>
  <cp:revision>116</cp:revision>
  <cp:lastPrinted>2019-07-18T13:58:01Z</cp:lastPrinted>
  <dcterms:created xsi:type="dcterms:W3CDTF">2019-07-18T12:44:10Z</dcterms:created>
  <dcterms:modified xsi:type="dcterms:W3CDTF">2025-11-14T17:09:00Z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0x01010094EB8E8FA2195A4ABEC91E576D6D3537</vt:lpwstr>
  </property>
</Properties>
</file>